
<file path=[Content_Types].xml><?xml version="1.0" encoding="utf-8"?>
<Types xmlns="http://schemas.openxmlformats.org/package/2006/content-types">
  <Default Extension="jpeg" ContentType="image/jpe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4"/>
    <p:sldMasterId id="2147483660" r:id="rId5"/>
  </p:sldMasterIdLst>
  <p:notesMasterIdLst>
    <p:notesMasterId r:id="rId23"/>
  </p:notesMasterIdLst>
  <p:handoutMasterIdLst>
    <p:handoutMasterId r:id="rId24"/>
  </p:handoutMasterIdLst>
  <p:sldIdLst>
    <p:sldId id="272" r:id="rId6"/>
    <p:sldId id="374" r:id="rId7"/>
    <p:sldId id="2147478817" r:id="rId8"/>
    <p:sldId id="2147478800" r:id="rId9"/>
    <p:sldId id="2147478844" r:id="rId10"/>
    <p:sldId id="2147478842" r:id="rId11"/>
    <p:sldId id="2147478824" r:id="rId12"/>
    <p:sldId id="2147478845" r:id="rId13"/>
    <p:sldId id="2147478796" r:id="rId14"/>
    <p:sldId id="261" r:id="rId15"/>
    <p:sldId id="271" r:id="rId16"/>
    <p:sldId id="2147478848" r:id="rId17"/>
    <p:sldId id="2147478856" r:id="rId18"/>
    <p:sldId id="2147478857" r:id="rId19"/>
    <p:sldId id="2147478849" r:id="rId20"/>
    <p:sldId id="2147478858" r:id="rId21"/>
    <p:sldId id="2147478859"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AE6B579D-8513-406E-A3C4-9EA25642A84B}">
          <p14:sldIdLst>
            <p14:sldId id="272"/>
            <p14:sldId id="374"/>
            <p14:sldId id="2147478817"/>
            <p14:sldId id="2147478800"/>
            <p14:sldId id="2147478844"/>
            <p14:sldId id="2147478842"/>
          </p14:sldIdLst>
        </p14:section>
        <p14:section name="ERCOT Recommended Option" id="{72491126-CD37-42DC-A0A3-EB5E2CA35953}">
          <p14:sldIdLst>
            <p14:sldId id="2147478824"/>
            <p14:sldId id="2147478845"/>
            <p14:sldId id="2147478796"/>
          </p14:sldIdLst>
        </p14:section>
        <p14:section name="Moving Forward" id="{A21236E9-C27F-4E63-A216-3E61FEBAB93D}">
          <p14:sldIdLst/>
        </p14:section>
        <p14:section name="Thank you!" id="{23D286EB-4A5F-4000-8397-A08BDC1C28B0}">
          <p14:sldIdLst>
            <p14:sldId id="261"/>
          </p14:sldIdLst>
        </p14:section>
        <p14:section name="Appendix" id="{C1140531-B23B-466D-91A4-BF85FE9845A4}">
          <p14:sldIdLst>
            <p14:sldId id="271"/>
            <p14:sldId id="2147478848"/>
            <p14:sldId id="2147478856"/>
            <p14:sldId id="2147478857"/>
            <p14:sldId id="2147478849"/>
            <p14:sldId id="2147478858"/>
            <p14:sldId id="2147478859"/>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4790F16-BFD2-D0B5-B6B6-BF5542BA1775}" name="Gnanam, Prabhu" initials="GG" userId="S::Gnanaprabhu.Gnanam@ercot.com::d03f8348-7b6f-4b0c-9d33-21c06bcfa775" providerId="AD"/>
  <p188:author id="{F62FE15F-B24D-923F-93DA-036D91E4413F}" name="Ahmed, Tanzila" initials="TA" userId="S::Tanzila.Ahmed@ercot.com::ea06b024-ef11-47eb-8d9d-0be56109653e" providerId="AD"/>
  <p188:author id="{CEFC3FB5-AC48-DF78-E8CC-2725B05A89E1}" name="Penti, Abishek" initials="AP" userId="S::Abishek.Penti@ercot.com::aecc7d55-d0ce-43f0-80b7-e0b0bbe3faf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FD100"/>
    <a:srgbClr val="890C58"/>
    <a:srgbClr val="FF8200"/>
    <a:srgbClr val="5B6770"/>
    <a:srgbClr val="FFBDBD"/>
    <a:srgbClr val="FFEEB9"/>
    <a:srgbClr val="AA0000"/>
    <a:srgbClr val="FFD1D1"/>
    <a:srgbClr val="2794A4"/>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70" d="100"/>
          <a:sy n="70" d="100"/>
        </p:scale>
        <p:origin x="1166" y="278"/>
      </p:cViewPr>
      <p:guideLst/>
    </p:cSldViewPr>
  </p:slideViewPr>
  <p:notesTextViewPr>
    <p:cViewPr>
      <p:scale>
        <a:sx n="1" d="1"/>
        <a:sy n="1" d="1"/>
      </p:scale>
      <p:origin x="0" y="0"/>
    </p:cViewPr>
  </p:notesTextViewPr>
  <p:sorterViewPr>
    <p:cViewPr>
      <p:scale>
        <a:sx n="200" d="100"/>
        <a:sy n="200" d="100"/>
      </p:scale>
      <p:origin x="0" y="0"/>
    </p:cViewPr>
  </p:sorterViewPr>
  <p:notesViewPr>
    <p:cSldViewPr snapToGrid="0">
      <p:cViewPr varScale="1">
        <p:scale>
          <a:sx n="84" d="100"/>
          <a:sy n="84" d="100"/>
        </p:scale>
        <p:origin x="3054" y="9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654C447-F63E-708A-7640-F379BC3B6F4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B9E9CD3C-9D08-D54A-E18D-CB66DD9854F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E3C7D50-3744-4F5E-B211-7EE7AB53D25A}" type="datetimeFigureOut">
              <a:rPr lang="en-US" smtClean="0"/>
              <a:t>5/12/2026</a:t>
            </a:fld>
            <a:endParaRPr lang="en-US" dirty="0"/>
          </a:p>
        </p:txBody>
      </p:sp>
      <p:sp>
        <p:nvSpPr>
          <p:cNvPr id="4" name="Footer Placeholder 3">
            <a:extLst>
              <a:ext uri="{FF2B5EF4-FFF2-40B4-BE49-F238E27FC236}">
                <a16:creationId xmlns:a16="http://schemas.microsoft.com/office/drawing/2014/main" id="{93A76D3F-B471-2F90-E003-19CC7E13919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3AFA019F-EAF7-AC1D-CF33-3B24307B5D1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3BB4229-F194-457F-858D-7FD6DC77E739}" type="slidenum">
              <a:rPr lang="en-US" smtClean="0"/>
              <a:t>‹#›</a:t>
            </a:fld>
            <a:endParaRPr lang="en-US" dirty="0"/>
          </a:p>
        </p:txBody>
      </p:sp>
    </p:spTree>
    <p:extLst>
      <p:ext uri="{BB962C8B-B14F-4D97-AF65-F5344CB8AC3E}">
        <p14:creationId xmlns:p14="http://schemas.microsoft.com/office/powerpoint/2010/main" val="3125549398"/>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832203-7F7F-406D-A6A3-240BE64C5DFA}" type="datetimeFigureOut">
              <a:rPr lang="en-US" smtClean="0"/>
              <a:t>5/12/2026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94BC6D-B4C2-499C-B968-7B53BF050EFF}" type="slidenum">
              <a:rPr lang="en-US" smtClean="0"/>
              <a:t>‹#›</a:t>
            </a:fld>
            <a:endParaRPr lang="en-US"/>
          </a:p>
        </p:txBody>
      </p:sp>
    </p:spTree>
    <p:extLst>
      <p:ext uri="{BB962C8B-B14F-4D97-AF65-F5344CB8AC3E}">
        <p14:creationId xmlns:p14="http://schemas.microsoft.com/office/powerpoint/2010/main" val="31770387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62AC51D-6DAA-4455-8EA7-D54B64909A85}" type="slidenum">
              <a:rPr lang="en-US" smtClean="0"/>
              <a:t>2</a:t>
            </a:fld>
            <a:endParaRPr lang="en-US"/>
          </a:p>
        </p:txBody>
      </p:sp>
    </p:spTree>
    <p:extLst>
      <p:ext uri="{BB962C8B-B14F-4D97-AF65-F5344CB8AC3E}">
        <p14:creationId xmlns:p14="http://schemas.microsoft.com/office/powerpoint/2010/main" val="33260488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694BC6D-B4C2-499C-B968-7B53BF050EFF}" type="slidenum">
              <a:rPr lang="en-US" smtClean="0"/>
              <a:t>4</a:t>
            </a:fld>
            <a:endParaRPr lang="en-US"/>
          </a:p>
        </p:txBody>
      </p:sp>
    </p:spTree>
    <p:extLst>
      <p:ext uri="{BB962C8B-B14F-4D97-AF65-F5344CB8AC3E}">
        <p14:creationId xmlns:p14="http://schemas.microsoft.com/office/powerpoint/2010/main" val="34620000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E18825-0DDA-B142-733D-06B4B8A449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6DD955-BA76-D83E-16B2-8CFFD10BC0A4}"/>
              </a:ext>
            </a:extLst>
          </p:cNvPr>
          <p:cNvSpPr>
            <a:spLocks noGrp="1" noRot="1" noChangeAspect="1"/>
          </p:cNvSpPr>
          <p:nvPr>
            <p:ph type="sldImg"/>
          </p:nvPr>
        </p:nvSpPr>
        <p:spPr>
          <a:xfrm>
            <a:off x="406400" y="696913"/>
            <a:ext cx="6197600" cy="3486150"/>
          </a:xfrm>
        </p:spPr>
      </p:sp>
      <p:sp>
        <p:nvSpPr>
          <p:cNvPr id="3" name="Notes Placeholder 2">
            <a:extLst>
              <a:ext uri="{FF2B5EF4-FFF2-40B4-BE49-F238E27FC236}">
                <a16:creationId xmlns:a16="http://schemas.microsoft.com/office/drawing/2014/main" id="{84BA7C9C-1F6A-6EB6-4BD9-F9A40265BC9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E48ACA1-5456-F23E-2280-9190E3B64707}"/>
              </a:ext>
            </a:extLst>
          </p:cNvPr>
          <p:cNvSpPr>
            <a:spLocks noGrp="1"/>
          </p:cNvSpPr>
          <p:nvPr>
            <p:ph type="sldNum" sz="quarter" idx="5"/>
          </p:nvPr>
        </p:nvSpPr>
        <p:spPr/>
        <p:txBody>
          <a:bodyPr/>
          <a:lstStyle/>
          <a:p>
            <a:fld id="{F62AC51D-6DAA-4455-8EA7-D54B64909A85}" type="slidenum">
              <a:rPr lang="en-US" smtClean="0"/>
              <a:t>12</a:t>
            </a:fld>
            <a:endParaRPr lang="en-US"/>
          </a:p>
        </p:txBody>
      </p:sp>
    </p:spTree>
    <p:extLst>
      <p:ext uri="{BB962C8B-B14F-4D97-AF65-F5344CB8AC3E}">
        <p14:creationId xmlns:p14="http://schemas.microsoft.com/office/powerpoint/2010/main" val="31458750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B2FC5A-CA31-565B-0E17-550DCE09E1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4526343-17E5-288B-3635-328C235B7B2F}"/>
              </a:ext>
            </a:extLst>
          </p:cNvPr>
          <p:cNvSpPr>
            <a:spLocks noGrp="1" noRot="1" noChangeAspect="1"/>
          </p:cNvSpPr>
          <p:nvPr>
            <p:ph type="sldImg"/>
          </p:nvPr>
        </p:nvSpPr>
        <p:spPr>
          <a:xfrm>
            <a:off x="406400" y="696913"/>
            <a:ext cx="6197600" cy="3486150"/>
          </a:xfrm>
        </p:spPr>
      </p:sp>
      <p:sp>
        <p:nvSpPr>
          <p:cNvPr id="3" name="Notes Placeholder 2">
            <a:extLst>
              <a:ext uri="{FF2B5EF4-FFF2-40B4-BE49-F238E27FC236}">
                <a16:creationId xmlns:a16="http://schemas.microsoft.com/office/drawing/2014/main" id="{4FFEAC62-1EE6-118A-339C-60B07F8581E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2386C83-1DF2-7C5E-DE14-E93712984C65}"/>
              </a:ext>
            </a:extLst>
          </p:cNvPr>
          <p:cNvSpPr>
            <a:spLocks noGrp="1"/>
          </p:cNvSpPr>
          <p:nvPr>
            <p:ph type="sldNum" sz="quarter" idx="5"/>
          </p:nvPr>
        </p:nvSpPr>
        <p:spPr/>
        <p:txBody>
          <a:bodyPr/>
          <a:lstStyle/>
          <a:p>
            <a:fld id="{F62AC51D-6DAA-4455-8EA7-D54B64909A85}" type="slidenum">
              <a:rPr lang="en-US" smtClean="0"/>
              <a:t>13</a:t>
            </a:fld>
            <a:endParaRPr lang="en-US"/>
          </a:p>
        </p:txBody>
      </p:sp>
    </p:spTree>
    <p:extLst>
      <p:ext uri="{BB962C8B-B14F-4D97-AF65-F5344CB8AC3E}">
        <p14:creationId xmlns:p14="http://schemas.microsoft.com/office/powerpoint/2010/main" val="24836447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F910F3-8CD0-BC80-1CFC-0886B5BCD9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944884-AF7E-EA4E-2A30-465BB199722E}"/>
              </a:ext>
            </a:extLst>
          </p:cNvPr>
          <p:cNvSpPr>
            <a:spLocks noGrp="1" noRot="1" noChangeAspect="1"/>
          </p:cNvSpPr>
          <p:nvPr>
            <p:ph type="sldImg"/>
          </p:nvPr>
        </p:nvSpPr>
        <p:spPr>
          <a:xfrm>
            <a:off x="406400" y="696913"/>
            <a:ext cx="6197600" cy="3486150"/>
          </a:xfrm>
        </p:spPr>
      </p:sp>
      <p:sp>
        <p:nvSpPr>
          <p:cNvPr id="3" name="Notes Placeholder 2">
            <a:extLst>
              <a:ext uri="{FF2B5EF4-FFF2-40B4-BE49-F238E27FC236}">
                <a16:creationId xmlns:a16="http://schemas.microsoft.com/office/drawing/2014/main" id="{063D9E97-9DC7-EF3D-0CE6-BD4BB353F58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9A72B6B-C8E4-B2ED-A914-8F0BA14DE14E}"/>
              </a:ext>
            </a:extLst>
          </p:cNvPr>
          <p:cNvSpPr>
            <a:spLocks noGrp="1"/>
          </p:cNvSpPr>
          <p:nvPr>
            <p:ph type="sldNum" sz="quarter" idx="5"/>
          </p:nvPr>
        </p:nvSpPr>
        <p:spPr/>
        <p:txBody>
          <a:bodyPr/>
          <a:lstStyle/>
          <a:p>
            <a:fld id="{F62AC51D-6DAA-4455-8EA7-D54B64909A85}" type="slidenum">
              <a:rPr lang="en-US" smtClean="0"/>
              <a:t>14</a:t>
            </a:fld>
            <a:endParaRPr lang="en-US"/>
          </a:p>
        </p:txBody>
      </p:sp>
    </p:spTree>
    <p:extLst>
      <p:ext uri="{BB962C8B-B14F-4D97-AF65-F5344CB8AC3E}">
        <p14:creationId xmlns:p14="http://schemas.microsoft.com/office/powerpoint/2010/main" val="12749468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B1289A-167A-9EB3-3B9C-16CB635AD8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A050CA-8200-9AC8-A626-73F3BFE41392}"/>
              </a:ext>
            </a:extLst>
          </p:cNvPr>
          <p:cNvSpPr>
            <a:spLocks noGrp="1" noRot="1" noChangeAspect="1"/>
          </p:cNvSpPr>
          <p:nvPr>
            <p:ph type="sldImg"/>
          </p:nvPr>
        </p:nvSpPr>
        <p:spPr>
          <a:xfrm>
            <a:off x="406400" y="696913"/>
            <a:ext cx="6197600" cy="3486150"/>
          </a:xfrm>
        </p:spPr>
      </p:sp>
      <p:sp>
        <p:nvSpPr>
          <p:cNvPr id="3" name="Notes Placeholder 2">
            <a:extLst>
              <a:ext uri="{FF2B5EF4-FFF2-40B4-BE49-F238E27FC236}">
                <a16:creationId xmlns:a16="http://schemas.microsoft.com/office/drawing/2014/main" id="{7AFA9AA0-882C-B836-0C0E-F095A26AC77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5DCA5B0-6A3B-B848-070E-502C2A4E1103}"/>
              </a:ext>
            </a:extLst>
          </p:cNvPr>
          <p:cNvSpPr>
            <a:spLocks noGrp="1"/>
          </p:cNvSpPr>
          <p:nvPr>
            <p:ph type="sldNum" sz="quarter" idx="5"/>
          </p:nvPr>
        </p:nvSpPr>
        <p:spPr/>
        <p:txBody>
          <a:bodyPr/>
          <a:lstStyle/>
          <a:p>
            <a:fld id="{F62AC51D-6DAA-4455-8EA7-D54B64909A85}" type="slidenum">
              <a:rPr lang="en-US" smtClean="0"/>
              <a:t>15</a:t>
            </a:fld>
            <a:endParaRPr lang="en-US"/>
          </a:p>
        </p:txBody>
      </p:sp>
    </p:spTree>
    <p:extLst>
      <p:ext uri="{BB962C8B-B14F-4D97-AF65-F5344CB8AC3E}">
        <p14:creationId xmlns:p14="http://schemas.microsoft.com/office/powerpoint/2010/main" val="38156878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38EEA0-04F9-E894-8D6D-73DBB389DE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6A4B4B-2125-03AB-CCF7-33AD390E6249}"/>
              </a:ext>
            </a:extLst>
          </p:cNvPr>
          <p:cNvSpPr>
            <a:spLocks noGrp="1" noRot="1" noChangeAspect="1"/>
          </p:cNvSpPr>
          <p:nvPr>
            <p:ph type="sldImg"/>
          </p:nvPr>
        </p:nvSpPr>
        <p:spPr>
          <a:xfrm>
            <a:off x="406400" y="696913"/>
            <a:ext cx="6197600" cy="3486150"/>
          </a:xfrm>
        </p:spPr>
      </p:sp>
      <p:sp>
        <p:nvSpPr>
          <p:cNvPr id="3" name="Notes Placeholder 2">
            <a:extLst>
              <a:ext uri="{FF2B5EF4-FFF2-40B4-BE49-F238E27FC236}">
                <a16:creationId xmlns:a16="http://schemas.microsoft.com/office/drawing/2014/main" id="{5AA27F6C-F932-F53D-53A1-45E8DFEE1AF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D4EB546-ED77-4A3D-B692-CB6012D6021B}"/>
              </a:ext>
            </a:extLst>
          </p:cNvPr>
          <p:cNvSpPr>
            <a:spLocks noGrp="1"/>
          </p:cNvSpPr>
          <p:nvPr>
            <p:ph type="sldNum" sz="quarter" idx="5"/>
          </p:nvPr>
        </p:nvSpPr>
        <p:spPr/>
        <p:txBody>
          <a:bodyPr/>
          <a:lstStyle/>
          <a:p>
            <a:fld id="{F62AC51D-6DAA-4455-8EA7-D54B64909A85}" type="slidenum">
              <a:rPr lang="en-US" smtClean="0"/>
              <a:t>16</a:t>
            </a:fld>
            <a:endParaRPr lang="en-US"/>
          </a:p>
        </p:txBody>
      </p:sp>
    </p:spTree>
    <p:extLst>
      <p:ext uri="{BB962C8B-B14F-4D97-AF65-F5344CB8AC3E}">
        <p14:creationId xmlns:p14="http://schemas.microsoft.com/office/powerpoint/2010/main" val="8951261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044C49-5CAA-BD16-3700-1F3F91BBD08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ECEC134-EB76-028A-1196-707F92DD0C68}"/>
              </a:ext>
            </a:extLst>
          </p:cNvPr>
          <p:cNvSpPr>
            <a:spLocks noGrp="1" noRot="1" noChangeAspect="1"/>
          </p:cNvSpPr>
          <p:nvPr>
            <p:ph type="sldImg"/>
          </p:nvPr>
        </p:nvSpPr>
        <p:spPr>
          <a:xfrm>
            <a:off x="406400" y="696913"/>
            <a:ext cx="6197600" cy="3486150"/>
          </a:xfrm>
        </p:spPr>
      </p:sp>
      <p:sp>
        <p:nvSpPr>
          <p:cNvPr id="3" name="Notes Placeholder 2">
            <a:extLst>
              <a:ext uri="{FF2B5EF4-FFF2-40B4-BE49-F238E27FC236}">
                <a16:creationId xmlns:a16="http://schemas.microsoft.com/office/drawing/2014/main" id="{86DEB42B-62E0-D51E-9B50-8E84DE4BB53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DE3BCEB-A8A1-5B7A-F0E0-11F50F247627}"/>
              </a:ext>
            </a:extLst>
          </p:cNvPr>
          <p:cNvSpPr>
            <a:spLocks noGrp="1"/>
          </p:cNvSpPr>
          <p:nvPr>
            <p:ph type="sldNum" sz="quarter" idx="5"/>
          </p:nvPr>
        </p:nvSpPr>
        <p:spPr/>
        <p:txBody>
          <a:bodyPr/>
          <a:lstStyle/>
          <a:p>
            <a:fld id="{F62AC51D-6DAA-4455-8EA7-D54B64909A85}" type="slidenum">
              <a:rPr lang="en-US" smtClean="0"/>
              <a:t>17</a:t>
            </a:fld>
            <a:endParaRPr lang="en-US"/>
          </a:p>
        </p:txBody>
      </p:sp>
    </p:spTree>
    <p:extLst>
      <p:ext uri="{BB962C8B-B14F-4D97-AF65-F5344CB8AC3E}">
        <p14:creationId xmlns:p14="http://schemas.microsoft.com/office/powerpoint/2010/main" val="216409626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2.sv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svg"/><Relationship Id="rId1" Type="http://schemas.openxmlformats.org/officeDocument/2006/relationships/slideMaster" Target="../slideMasters/slideMaster2.xml"/><Relationship Id="rId6" Type="http://schemas.openxmlformats.org/officeDocument/2006/relationships/image" Target="../media/image8.svg"/><Relationship Id="rId5" Type="http://schemas.openxmlformats.org/officeDocument/2006/relationships/image" Target="../media/image7.svg"/><Relationship Id="rId4" Type="http://schemas.openxmlformats.org/officeDocument/2006/relationships/image" Target="../media/image6.sv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sv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v2">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B6F8A40-F0D0-857B-E8A8-1B3161AC4336}"/>
              </a:ext>
              <a:ext uri="{C183D7F6-B498-43B3-948B-1728B52AA6E4}">
                <adec:decorative xmlns:adec="http://schemas.microsoft.com/office/drawing/2017/decorative" val="1"/>
              </a:ext>
            </a:extLst>
          </p:cNvPr>
          <p:cNvSpPr>
            <a:spLocks/>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62DC5253-5E42-F62E-EA4E-3AB21BA87CDB}"/>
              </a:ext>
              <a:ext uri="{C183D7F6-B498-43B3-948B-1728B52AA6E4}">
                <adec:decorative xmlns:adec="http://schemas.microsoft.com/office/drawing/2017/decorative" val="1"/>
              </a:ext>
            </a:extLst>
          </p:cNvPr>
          <p:cNvSpPr>
            <a:spLocks/>
          </p:cNvSpPr>
          <p:nvPr userDrawn="1"/>
        </p:nvSpPr>
        <p:spPr>
          <a:xfrm>
            <a:off x="0" y="0"/>
            <a:ext cx="4206240" cy="6858000"/>
          </a:xfrm>
          <a:prstGeom prst="rect">
            <a:avLst/>
          </a:prstGeom>
          <a:gradFill flip="none" rotWithShape="1">
            <a:gsLst>
              <a:gs pos="0">
                <a:schemeClr val="bg1">
                  <a:alpha val="0"/>
                </a:schemeClr>
              </a:gs>
              <a:gs pos="51000">
                <a:srgbClr val="B1E5ED">
                  <a:alpha val="6667"/>
                </a:srgbClr>
              </a:gs>
              <a:gs pos="71000">
                <a:srgbClr val="2794A4">
                  <a:alpha val="83922"/>
                </a:srgbClr>
              </a:gs>
              <a:gs pos="98000">
                <a:srgbClr val="00343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ERCOT logo white on background">
            <a:extLst>
              <a:ext uri="{FF2B5EF4-FFF2-40B4-BE49-F238E27FC236}">
                <a16:creationId xmlns:a16="http://schemas.microsoft.com/office/drawing/2014/main" id="{590365CF-9C80-03DF-D245-DBE4EBA33356}"/>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74555" y="1125953"/>
            <a:ext cx="2425881" cy="889910"/>
          </a:xfrm>
          <a:prstGeom prst="rect">
            <a:avLst/>
          </a:prstGeom>
          <a:effectLst>
            <a:outerShdw blurRad="50800" dist="12700" dir="10800000" algn="r" rotWithShape="0">
              <a:schemeClr val="tx2">
                <a:alpha val="40000"/>
              </a:schemeClr>
            </a:outerShdw>
          </a:effectLst>
        </p:spPr>
      </p:pic>
      <p:sp>
        <p:nvSpPr>
          <p:cNvPr id="8" name="TextBox 7">
            <a:extLst>
              <a:ext uri="{FF2B5EF4-FFF2-40B4-BE49-F238E27FC236}">
                <a16:creationId xmlns:a16="http://schemas.microsoft.com/office/drawing/2014/main" id="{1A1A5353-DA71-B6B2-BDDB-2FB68F1F0909}"/>
              </a:ext>
            </a:extLst>
          </p:cNvPr>
          <p:cNvSpPr txBox="1"/>
          <p:nvPr userDrawn="1"/>
        </p:nvSpPr>
        <p:spPr>
          <a:xfrm>
            <a:off x="-91688" y="503044"/>
            <a:ext cx="1162970" cy="230832"/>
          </a:xfrm>
          <a:prstGeom prst="rect">
            <a:avLst/>
          </a:prstGeom>
          <a:noFill/>
        </p:spPr>
        <p:txBody>
          <a:bodyPr wrap="square" rtlCol="0">
            <a:spAutoFit/>
          </a:bodyPr>
          <a:lstStyle/>
          <a:p>
            <a:pPr algn="ctr"/>
            <a:r>
              <a:rPr lang="en-US" sz="900" b="1" spc="0">
                <a:solidFill>
                  <a:schemeClr val="bg1"/>
                </a:solidFill>
              </a:rPr>
              <a:t>CONFIDENTIAL</a:t>
            </a:r>
          </a:p>
        </p:txBody>
      </p:sp>
      <p:grpSp>
        <p:nvGrpSpPr>
          <p:cNvPr id="9" name="Group 8">
            <a:extLst>
              <a:ext uri="{FF2B5EF4-FFF2-40B4-BE49-F238E27FC236}">
                <a16:creationId xmlns:a16="http://schemas.microsoft.com/office/drawing/2014/main" id="{C05802D9-2F73-A263-28E7-486C8A489A26}"/>
              </a:ext>
              <a:ext uri="{C183D7F6-B498-43B3-948B-1728B52AA6E4}">
                <adec:decorative xmlns:adec="http://schemas.microsoft.com/office/drawing/2017/decorative" val="1"/>
              </a:ext>
            </a:extLst>
          </p:cNvPr>
          <p:cNvGrpSpPr/>
          <p:nvPr userDrawn="1"/>
        </p:nvGrpSpPr>
        <p:grpSpPr>
          <a:xfrm>
            <a:off x="-91688" y="457199"/>
            <a:ext cx="1162970" cy="358775"/>
            <a:chOff x="-91688" y="6362698"/>
            <a:chExt cx="1162970" cy="358775"/>
          </a:xfrm>
        </p:grpSpPr>
        <p:sp>
          <p:nvSpPr>
            <p:cNvPr id="10" name="Rectangle 9">
              <a:extLst>
                <a:ext uri="{FF2B5EF4-FFF2-40B4-BE49-F238E27FC236}">
                  <a16:creationId xmlns:a16="http://schemas.microsoft.com/office/drawing/2014/main" id="{8241ADA3-F564-E7C2-1972-0F9FF557AE05}"/>
                </a:ext>
              </a:extLst>
            </p:cNvPr>
            <p:cNvSpPr/>
            <p:nvPr/>
          </p:nvSpPr>
          <p:spPr>
            <a:xfrm rot="10800000">
              <a:off x="-12035" y="6362698"/>
              <a:ext cx="986590" cy="358775"/>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D77A54B6-1CA8-9AE2-BCA6-21205CB4852B}"/>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pic>
        <p:nvPicPr>
          <p:cNvPr id="3" name="Graphic 2">
            <a:extLst>
              <a:ext uri="{FF2B5EF4-FFF2-40B4-BE49-F238E27FC236}">
                <a16:creationId xmlns:a16="http://schemas.microsoft.com/office/drawing/2014/main" id="{81B94DDE-8E3F-CACF-1508-79E6F98F5EE5}"/>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3"/>
              </a:ext>
            </a:extLst>
          </a:blip>
          <a:srcRect l="59827" t="14818" r="10238" b="43257"/>
          <a:stretch>
            <a:fillRect/>
          </a:stretch>
        </p:blipFill>
        <p:spPr>
          <a:xfrm>
            <a:off x="-1" y="-1"/>
            <a:ext cx="12192001" cy="5732047"/>
          </a:xfrm>
          <a:prstGeom prst="rect">
            <a:avLst/>
          </a:prstGeom>
        </p:spPr>
      </p:pic>
      <p:sp>
        <p:nvSpPr>
          <p:cNvPr id="2" name="Title 1">
            <a:extLst>
              <a:ext uri="{FF2B5EF4-FFF2-40B4-BE49-F238E27FC236}">
                <a16:creationId xmlns:a16="http://schemas.microsoft.com/office/drawing/2014/main" id="{AFCF6855-B24E-92AB-2FE8-002F720AEB18}"/>
              </a:ext>
            </a:extLst>
          </p:cNvPr>
          <p:cNvSpPr>
            <a:spLocks noGrp="1"/>
          </p:cNvSpPr>
          <p:nvPr>
            <p:ph type="ctrTitle" hasCustomPrompt="1"/>
          </p:nvPr>
        </p:nvSpPr>
        <p:spPr>
          <a:xfrm>
            <a:off x="5074920" y="2062263"/>
            <a:ext cx="6316168" cy="3366409"/>
          </a:xfrm>
          <a:prstGeom prst="rect">
            <a:avLst/>
          </a:prstGeom>
        </p:spPr>
        <p:txBody>
          <a:bodyPr anchor="t"/>
          <a:lstStyle>
            <a:lvl1pPr algn="l">
              <a:defRPr lang="en-US" sz="2000" b="1" dirty="0">
                <a:solidFill>
                  <a:schemeClr val="tx1"/>
                </a:solidFill>
              </a:defRPr>
            </a:lvl1pPr>
          </a:lstStyle>
          <a:p>
            <a:r>
              <a:rPr lang="en-US"/>
              <a:t>Click to edit Master title style</a:t>
            </a:r>
            <a:br>
              <a:rPr lang="en-US"/>
            </a:br>
            <a:endParaRPr lang="en-US"/>
          </a:p>
        </p:txBody>
      </p:sp>
    </p:spTree>
    <p:extLst>
      <p:ext uri="{BB962C8B-B14F-4D97-AF65-F5344CB8AC3E}">
        <p14:creationId xmlns:p14="http://schemas.microsoft.com/office/powerpoint/2010/main" val="40731209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3" name="Title Placeholder 1">
            <a:extLst>
              <a:ext uri="{FF2B5EF4-FFF2-40B4-BE49-F238E27FC236}">
                <a16:creationId xmlns:a16="http://schemas.microsoft.com/office/drawing/2014/main" id="{197228CF-7CDD-26CC-CA47-4AF0A314BDEA}"/>
              </a:ext>
            </a:extLst>
          </p:cNvPr>
          <p:cNvSpPr>
            <a:spLocks noGrp="1"/>
          </p:cNvSpPr>
          <p:nvPr>
            <p:ph type="title"/>
          </p:nvPr>
        </p:nvSpPr>
        <p:spPr>
          <a:xfrm>
            <a:off x="1257300" y="457200"/>
            <a:ext cx="4838700" cy="1219200"/>
          </a:xfrm>
          <a:prstGeom prst="rect">
            <a:avLst/>
          </a:prstGeom>
          <a:noFill/>
        </p:spPr>
        <p:txBody>
          <a:bodyPr vert="horz" lIns="0" tIns="0" rIns="0" bIns="0" rtlCol="0" anchor="t">
            <a:normAutofit/>
          </a:bodyPr>
          <a:lstStyle/>
          <a:p>
            <a:r>
              <a:rPr lang="en-US" dirty="0"/>
              <a:t>Click to edit Master title style</a:t>
            </a:r>
          </a:p>
        </p:txBody>
      </p:sp>
      <p:sp>
        <p:nvSpPr>
          <p:cNvPr id="12" name="Text Placeholder 11">
            <a:extLst>
              <a:ext uri="{FF2B5EF4-FFF2-40B4-BE49-F238E27FC236}">
                <a16:creationId xmlns:a16="http://schemas.microsoft.com/office/drawing/2014/main" id="{C277CEE6-13A0-6BA8-8A3C-EA3A8B9CA323}"/>
              </a:ext>
            </a:extLst>
          </p:cNvPr>
          <p:cNvSpPr>
            <a:spLocks noGrp="1"/>
          </p:cNvSpPr>
          <p:nvPr>
            <p:ph type="body" sz="quarter" idx="13"/>
          </p:nvPr>
        </p:nvSpPr>
        <p:spPr>
          <a:xfrm>
            <a:off x="493776" y="2152650"/>
            <a:ext cx="5602224" cy="40195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Picture Placeholder 2">
            <a:extLst>
              <a:ext uri="{FF2B5EF4-FFF2-40B4-BE49-F238E27FC236}">
                <a16:creationId xmlns:a16="http://schemas.microsoft.com/office/drawing/2014/main" id="{5E24E62B-01AB-F5DE-E2D4-85B1DECC92BB}"/>
              </a:ext>
              <a:ext uri="{C183D7F6-B498-43B3-948B-1728B52AA6E4}">
                <adec:decorative xmlns:adec="http://schemas.microsoft.com/office/drawing/2017/decorative" val="1"/>
              </a:ext>
            </a:extLst>
          </p:cNvPr>
          <p:cNvSpPr>
            <a:spLocks noGrp="1"/>
          </p:cNvSpPr>
          <p:nvPr>
            <p:ph type="pic" idx="1"/>
          </p:nvPr>
        </p:nvSpPr>
        <p:spPr>
          <a:xfrm>
            <a:off x="6496050" y="0"/>
            <a:ext cx="569595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8" name="Rectangle 7">
            <a:extLst>
              <a:ext uri="{FF2B5EF4-FFF2-40B4-BE49-F238E27FC236}">
                <a16:creationId xmlns:a16="http://schemas.microsoft.com/office/drawing/2014/main" id="{4C33291D-BE72-DBF6-5318-1BD0E7127EE8}"/>
              </a:ext>
              <a:ext uri="{C183D7F6-B498-43B3-948B-1728B52AA6E4}">
                <adec:decorative xmlns:adec="http://schemas.microsoft.com/office/drawing/2017/decorative" val="1"/>
              </a:ext>
            </a:extLst>
          </p:cNvPr>
          <p:cNvSpPr/>
          <p:nvPr/>
        </p:nvSpPr>
        <p:spPr>
          <a:xfrm>
            <a:off x="10853288" y="6356350"/>
            <a:ext cx="1338712" cy="3651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ooter Placeholder 5">
            <a:extLst>
              <a:ext uri="{FF2B5EF4-FFF2-40B4-BE49-F238E27FC236}">
                <a16:creationId xmlns:a16="http://schemas.microsoft.com/office/drawing/2014/main" id="{21138100-AC14-9CC0-AD86-426AD89D4336}"/>
              </a:ext>
            </a:extLst>
          </p:cNvPr>
          <p:cNvSpPr>
            <a:spLocks noGrp="1"/>
          </p:cNvSpPr>
          <p:nvPr>
            <p:ph type="ftr" sz="quarter" idx="11"/>
          </p:nvPr>
        </p:nvSpPr>
        <p:spPr/>
        <p:txBody>
          <a:bodyPr/>
          <a:lstStyle/>
          <a:p>
            <a:endParaRPr lang="en-US" dirty="0"/>
          </a:p>
        </p:txBody>
      </p:sp>
      <p:sp>
        <p:nvSpPr>
          <p:cNvPr id="5" name="Date Placeholder 4">
            <a:extLst>
              <a:ext uri="{FF2B5EF4-FFF2-40B4-BE49-F238E27FC236}">
                <a16:creationId xmlns:a16="http://schemas.microsoft.com/office/drawing/2014/main" id="{1D796E23-B521-5C07-85E1-BA73A20DB266}"/>
              </a:ext>
            </a:extLst>
          </p:cNvPr>
          <p:cNvSpPr>
            <a:spLocks noGrp="1"/>
          </p:cNvSpPr>
          <p:nvPr>
            <p:ph type="dt" sz="half" idx="10"/>
          </p:nvPr>
        </p:nvSpPr>
        <p:spPr/>
        <p:txBody>
          <a:bodyPr/>
          <a:lstStyle/>
          <a:p>
            <a:fld id="{E710D0B2-8800-4E48-BDCE-A19E57C7C5AF}" type="datetime4">
              <a:rPr lang="en-US" smtClean="0"/>
              <a:t>May 12, 2026</a:t>
            </a:fld>
            <a:endParaRPr lang="en-US" dirty="0"/>
          </a:p>
        </p:txBody>
      </p:sp>
      <p:sp>
        <p:nvSpPr>
          <p:cNvPr id="7" name="Slide Number Placeholder 6">
            <a:extLst>
              <a:ext uri="{FF2B5EF4-FFF2-40B4-BE49-F238E27FC236}">
                <a16:creationId xmlns:a16="http://schemas.microsoft.com/office/drawing/2014/main" id="{742A00A7-6A1E-80A0-8EB9-F7F0592559B3}"/>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38823126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DB285AF9-0372-9C81-F75D-2589F4F48723}"/>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May 12,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572848033"/>
      </p:ext>
    </p:extLst>
  </p:cSld>
  <p:clrMapOvr>
    <a:masterClrMapping/>
  </p:clrMapOvr>
  <p:extLst>
    <p:ext uri="{DCECCB84-F9BA-43D5-87BE-67443E8EF086}">
      <p15:sldGuideLst xmlns:p15="http://schemas.microsoft.com/office/powerpoint/2012/main">
        <p15:guide id="1" orient="horz" pos="864"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lide with Social">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021CF500-4BD3-92C6-CCBD-156DED65A672}"/>
              </a:ext>
            </a:extLst>
          </p:cNvPr>
          <p:cNvSpPr>
            <a:spLocks noGrp="1"/>
          </p:cNvSpPr>
          <p:nvPr>
            <p:ph type="title"/>
          </p:nvPr>
        </p:nvSpPr>
        <p:spPr>
          <a:xfrm>
            <a:off x="530868" y="1430448"/>
            <a:ext cx="5565131" cy="1848259"/>
          </a:xfrm>
        </p:spPr>
        <p:txBody>
          <a:bodyPr anchor="ctr"/>
          <a:lstStyle>
            <a:lvl1pPr>
              <a:defRPr sz="4000"/>
            </a:lvl1pPr>
          </a:lstStyle>
          <a:p>
            <a:r>
              <a:rPr lang="en-US" dirty="0"/>
              <a:t>Click to edit Master title style</a:t>
            </a:r>
          </a:p>
        </p:txBody>
      </p:sp>
      <p:sp>
        <p:nvSpPr>
          <p:cNvPr id="22" name="Text Placeholder 22">
            <a:extLst>
              <a:ext uri="{FF2B5EF4-FFF2-40B4-BE49-F238E27FC236}">
                <a16:creationId xmlns:a16="http://schemas.microsoft.com/office/drawing/2014/main" id="{5BFBC12E-0B6E-E8C7-9088-B497FB49171C}"/>
              </a:ext>
            </a:extLst>
          </p:cNvPr>
          <p:cNvSpPr>
            <a:spLocks noGrp="1"/>
          </p:cNvSpPr>
          <p:nvPr>
            <p:ph type="body" sz="quarter" idx="13"/>
          </p:nvPr>
        </p:nvSpPr>
        <p:spPr>
          <a:xfrm>
            <a:off x="530868" y="3501136"/>
            <a:ext cx="5565131"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dirty="0"/>
              <a:t>Click to edit Master text styles</a:t>
            </a:r>
          </a:p>
        </p:txBody>
      </p:sp>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62E7750B-0863-BB91-0C67-54B5E9B868D6}"/>
              </a:ext>
            </a:extLst>
          </p:cNvPr>
          <p:cNvSpPr txBox="1"/>
          <p:nvPr userDrawn="1"/>
        </p:nvSpPr>
        <p:spPr>
          <a:xfrm>
            <a:off x="8032876" y="1370524"/>
            <a:ext cx="3625724" cy="369332"/>
          </a:xfrm>
          <a:prstGeom prst="rect">
            <a:avLst/>
          </a:prstGeom>
          <a:noFill/>
        </p:spPr>
        <p:txBody>
          <a:bodyPr wrap="square" rtlCol="0">
            <a:spAutoFit/>
          </a:bodyPr>
          <a:lstStyle/>
          <a:p>
            <a:r>
              <a:rPr lang="en-US" b="1" dirty="0"/>
              <a:t>Learn More</a:t>
            </a:r>
          </a:p>
        </p:txBody>
      </p:sp>
      <p:sp>
        <p:nvSpPr>
          <p:cNvPr id="7" name="TextBox 6">
            <a:extLst>
              <a:ext uri="{FF2B5EF4-FFF2-40B4-BE49-F238E27FC236}">
                <a16:creationId xmlns:a16="http://schemas.microsoft.com/office/drawing/2014/main" id="{3B961C0C-432D-CBAD-EA65-6543DA81C252}"/>
              </a:ext>
            </a:extLst>
          </p:cNvPr>
          <p:cNvSpPr txBox="1"/>
          <p:nvPr userDrawn="1"/>
        </p:nvSpPr>
        <p:spPr>
          <a:xfrm>
            <a:off x="8054878" y="1783080"/>
            <a:ext cx="3320924" cy="338554"/>
          </a:xfrm>
          <a:prstGeom prst="rect">
            <a:avLst/>
          </a:prstGeom>
          <a:noFill/>
        </p:spPr>
        <p:txBody>
          <a:bodyPr wrap="square" rtlCol="0">
            <a:spAutoFit/>
          </a:bodyPr>
          <a:lstStyle/>
          <a:p>
            <a:r>
              <a:rPr lang="en-US" sz="1600" dirty="0">
                <a:solidFill>
                  <a:srgbClr val="00829B"/>
                </a:solidFill>
              </a:rPr>
              <a:t>www.ercot.com</a:t>
            </a:r>
          </a:p>
        </p:txBody>
      </p:sp>
      <p:sp>
        <p:nvSpPr>
          <p:cNvPr id="8" name="TextBox 7">
            <a:extLst>
              <a:ext uri="{FF2B5EF4-FFF2-40B4-BE49-F238E27FC236}">
                <a16:creationId xmlns:a16="http://schemas.microsoft.com/office/drawing/2014/main" id="{74781169-74C0-5084-B1E5-21B24E64EBD9}"/>
              </a:ext>
            </a:extLst>
          </p:cNvPr>
          <p:cNvSpPr txBox="1"/>
          <p:nvPr userDrawn="1"/>
        </p:nvSpPr>
        <p:spPr>
          <a:xfrm>
            <a:off x="8032876" y="2442045"/>
            <a:ext cx="3625724" cy="369332"/>
          </a:xfrm>
          <a:prstGeom prst="rect">
            <a:avLst/>
          </a:prstGeom>
          <a:noFill/>
        </p:spPr>
        <p:txBody>
          <a:bodyPr wrap="square" rtlCol="0">
            <a:spAutoFit/>
          </a:bodyPr>
          <a:lstStyle/>
          <a:p>
            <a:r>
              <a:rPr lang="en-US" b="1" dirty="0"/>
              <a:t>Download ERCOT Mobile App</a:t>
            </a:r>
          </a:p>
        </p:txBody>
      </p:sp>
      <p:pic>
        <p:nvPicPr>
          <p:cNvPr id="9" name="Graphic 8" descr="Google play logo on the left and App Store logo on the right">
            <a:extLst>
              <a:ext uri="{FF2B5EF4-FFF2-40B4-BE49-F238E27FC236}">
                <a16:creationId xmlns:a16="http://schemas.microsoft.com/office/drawing/2014/main" id="{4CC00E98-A942-2688-815D-B898449C0BC2}"/>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8341368" y="2987763"/>
            <a:ext cx="2635124" cy="367447"/>
          </a:xfrm>
          <a:prstGeom prst="rect">
            <a:avLst/>
          </a:prstGeom>
        </p:spPr>
      </p:pic>
      <p:sp>
        <p:nvSpPr>
          <p:cNvPr id="10" name="TextBox 9">
            <a:extLst>
              <a:ext uri="{FF2B5EF4-FFF2-40B4-BE49-F238E27FC236}">
                <a16:creationId xmlns:a16="http://schemas.microsoft.com/office/drawing/2014/main" id="{1EBBA5BE-9DD2-6EE7-CE28-D076D6D33E94}"/>
              </a:ext>
            </a:extLst>
          </p:cNvPr>
          <p:cNvSpPr txBox="1"/>
          <p:nvPr userDrawn="1"/>
        </p:nvSpPr>
        <p:spPr>
          <a:xfrm>
            <a:off x="8054878" y="3786789"/>
            <a:ext cx="3625724" cy="369332"/>
          </a:xfrm>
          <a:prstGeom prst="rect">
            <a:avLst/>
          </a:prstGeom>
          <a:noFill/>
        </p:spPr>
        <p:txBody>
          <a:bodyPr wrap="square" rtlCol="0">
            <a:spAutoFit/>
          </a:bodyPr>
          <a:lstStyle/>
          <a:p>
            <a:r>
              <a:rPr lang="en-US" b="1" dirty="0"/>
              <a:t>Connect With Us</a:t>
            </a:r>
          </a:p>
        </p:txBody>
      </p:sp>
      <p:pic>
        <p:nvPicPr>
          <p:cNvPr id="11" name="Graphic 10" descr="Instagram icon">
            <a:extLst>
              <a:ext uri="{FF2B5EF4-FFF2-40B4-BE49-F238E27FC236}">
                <a16:creationId xmlns:a16="http://schemas.microsoft.com/office/drawing/2014/main" id="{808F1D0F-170C-B600-9B14-471787DABDB6}"/>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8326128" y="4359746"/>
            <a:ext cx="314995" cy="314995"/>
          </a:xfrm>
          <a:prstGeom prst="rect">
            <a:avLst/>
          </a:prstGeom>
        </p:spPr>
      </p:pic>
      <p:sp>
        <p:nvSpPr>
          <p:cNvPr id="12" name="TextBox 11">
            <a:extLst>
              <a:ext uri="{FF2B5EF4-FFF2-40B4-BE49-F238E27FC236}">
                <a16:creationId xmlns:a16="http://schemas.microsoft.com/office/drawing/2014/main" id="{80EB4558-FE65-DD30-A396-E7A22D6A4264}"/>
              </a:ext>
            </a:extLst>
          </p:cNvPr>
          <p:cNvSpPr txBox="1"/>
          <p:nvPr userDrawn="1"/>
        </p:nvSpPr>
        <p:spPr>
          <a:xfrm>
            <a:off x="8715473" y="4378550"/>
            <a:ext cx="3098730" cy="307777"/>
          </a:xfrm>
          <a:prstGeom prst="rect">
            <a:avLst/>
          </a:prstGeom>
          <a:noFill/>
        </p:spPr>
        <p:txBody>
          <a:bodyPr wrap="square" rtlCol="0">
            <a:spAutoFit/>
          </a:bodyPr>
          <a:lstStyle/>
          <a:p>
            <a:r>
              <a:rPr lang="en-US" sz="1400" dirty="0"/>
              <a:t>facebook.com/ERCOTISO</a:t>
            </a:r>
          </a:p>
        </p:txBody>
      </p:sp>
      <p:pic>
        <p:nvPicPr>
          <p:cNvPr id="13" name="Graphic 12" descr="Twitter or X  icon">
            <a:extLst>
              <a:ext uri="{FF2B5EF4-FFF2-40B4-BE49-F238E27FC236}">
                <a16:creationId xmlns:a16="http://schemas.microsoft.com/office/drawing/2014/main" id="{787C2377-716C-DE29-E499-06278CE1DB08}"/>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8326128" y="4816173"/>
            <a:ext cx="314995" cy="314995"/>
          </a:xfrm>
          <a:prstGeom prst="rect">
            <a:avLst/>
          </a:prstGeom>
        </p:spPr>
      </p:pic>
      <p:sp>
        <p:nvSpPr>
          <p:cNvPr id="14" name="TextBox 13">
            <a:extLst>
              <a:ext uri="{FF2B5EF4-FFF2-40B4-BE49-F238E27FC236}">
                <a16:creationId xmlns:a16="http://schemas.microsoft.com/office/drawing/2014/main" id="{D6BFB969-D759-088E-D454-9701B3843365}"/>
              </a:ext>
            </a:extLst>
          </p:cNvPr>
          <p:cNvSpPr txBox="1"/>
          <p:nvPr userDrawn="1"/>
        </p:nvSpPr>
        <p:spPr>
          <a:xfrm>
            <a:off x="8715473" y="4823175"/>
            <a:ext cx="2108130" cy="307777"/>
          </a:xfrm>
          <a:prstGeom prst="rect">
            <a:avLst/>
          </a:prstGeom>
          <a:noFill/>
        </p:spPr>
        <p:txBody>
          <a:bodyPr wrap="square" lIns="91440" tIns="45720" rIns="91440" bIns="45720" rtlCol="0" anchor="t">
            <a:spAutoFit/>
          </a:bodyPr>
          <a:lstStyle/>
          <a:p>
            <a:r>
              <a:rPr lang="en-US" sz="1400" dirty="0"/>
              <a:t>x.com/ercot_iso</a:t>
            </a:r>
          </a:p>
        </p:txBody>
      </p:sp>
      <p:pic>
        <p:nvPicPr>
          <p:cNvPr id="15" name="Graphic 14" descr="LinkedIn icon">
            <a:extLst>
              <a:ext uri="{FF2B5EF4-FFF2-40B4-BE49-F238E27FC236}">
                <a16:creationId xmlns:a16="http://schemas.microsoft.com/office/drawing/2014/main" id="{44604974-1959-249D-D54A-C4A63E150B5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5"/>
              </a:ext>
            </a:extLst>
          </a:blip>
          <a:srcRect/>
          <a:stretch/>
        </p:blipFill>
        <p:spPr>
          <a:xfrm>
            <a:off x="8326128" y="5292078"/>
            <a:ext cx="314995" cy="314995"/>
          </a:xfrm>
          <a:prstGeom prst="rect">
            <a:avLst/>
          </a:prstGeom>
        </p:spPr>
      </p:pic>
      <p:sp>
        <p:nvSpPr>
          <p:cNvPr id="16" name="TextBox 15">
            <a:extLst>
              <a:ext uri="{FF2B5EF4-FFF2-40B4-BE49-F238E27FC236}">
                <a16:creationId xmlns:a16="http://schemas.microsoft.com/office/drawing/2014/main" id="{2405696A-1EA6-9F4D-1D36-33EB7B0D95CF}"/>
              </a:ext>
            </a:extLst>
          </p:cNvPr>
          <p:cNvSpPr txBox="1"/>
          <p:nvPr userDrawn="1"/>
        </p:nvSpPr>
        <p:spPr>
          <a:xfrm>
            <a:off x="8715473" y="5299080"/>
            <a:ext cx="3132351" cy="307777"/>
          </a:xfrm>
          <a:prstGeom prst="rect">
            <a:avLst/>
          </a:prstGeom>
          <a:noFill/>
        </p:spPr>
        <p:txBody>
          <a:bodyPr wrap="square" lIns="91440" tIns="45720" rIns="91440" bIns="45720" rtlCol="0" anchor="t">
            <a:spAutoFit/>
          </a:bodyPr>
          <a:lstStyle/>
          <a:p>
            <a:r>
              <a:rPr lang="en-US" sz="1400" dirty="0"/>
              <a:t>linkedin.com/company/ercot</a:t>
            </a:r>
          </a:p>
        </p:txBody>
      </p:sp>
      <p:pic>
        <p:nvPicPr>
          <p:cNvPr id="17" name="Graphic 16" descr="Instagram icon">
            <a:extLst>
              <a:ext uri="{FF2B5EF4-FFF2-40B4-BE49-F238E27FC236}">
                <a16:creationId xmlns:a16="http://schemas.microsoft.com/office/drawing/2014/main" id="{253A132C-4DFA-62F1-D25A-9C176280377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8326128" y="5773360"/>
            <a:ext cx="314996" cy="314996"/>
          </a:xfrm>
          <a:prstGeom prst="rect">
            <a:avLst/>
          </a:prstGeom>
        </p:spPr>
      </p:pic>
      <p:sp>
        <p:nvSpPr>
          <p:cNvPr id="18" name="TextBox 17">
            <a:extLst>
              <a:ext uri="{FF2B5EF4-FFF2-40B4-BE49-F238E27FC236}">
                <a16:creationId xmlns:a16="http://schemas.microsoft.com/office/drawing/2014/main" id="{C36F1584-300D-A8F1-CE34-0DF564E44055}"/>
              </a:ext>
              <a:ext uri="{C183D7F6-B498-43B3-948B-1728B52AA6E4}">
                <adec:decorative xmlns:adec="http://schemas.microsoft.com/office/drawing/2017/decorative" val="0"/>
              </a:ext>
            </a:extLst>
          </p:cNvPr>
          <p:cNvSpPr txBox="1"/>
          <p:nvPr userDrawn="1"/>
        </p:nvSpPr>
        <p:spPr>
          <a:xfrm>
            <a:off x="8706121" y="5773359"/>
            <a:ext cx="3132351" cy="307777"/>
          </a:xfrm>
          <a:prstGeom prst="rect">
            <a:avLst/>
          </a:prstGeom>
          <a:noFill/>
        </p:spPr>
        <p:txBody>
          <a:bodyPr wrap="square" lIns="91440" tIns="45720" rIns="91440" bIns="45720" rtlCol="0" anchor="t">
            <a:spAutoFit/>
          </a:bodyPr>
          <a:lstStyle/>
          <a:p>
            <a:r>
              <a:rPr lang="en-US" sz="1400" dirty="0"/>
              <a:t>instagram.com/ercot_iso</a:t>
            </a:r>
          </a:p>
        </p:txBody>
      </p:sp>
      <p:sp>
        <p:nvSpPr>
          <p:cNvPr id="20" name="Footer Placeholder 3">
            <a:extLst>
              <a:ext uri="{FF2B5EF4-FFF2-40B4-BE49-F238E27FC236}">
                <a16:creationId xmlns:a16="http://schemas.microsoft.com/office/drawing/2014/main" id="{7C754C4F-B602-D803-BB7A-BEE1415CE0E5}"/>
              </a:ext>
            </a:extLst>
          </p:cNvPr>
          <p:cNvSpPr>
            <a:spLocks noGrp="1"/>
          </p:cNvSpPr>
          <p:nvPr>
            <p:ph type="ftr" sz="quarter" idx="11"/>
          </p:nvPr>
        </p:nvSpPr>
        <p:spPr>
          <a:xfrm>
            <a:off x="530869" y="6356350"/>
            <a:ext cx="5565131"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May 12,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17860560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Slide with Social">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0511CB1D-D7A8-8516-A8D6-FDE88BB37837}"/>
              </a:ext>
            </a:extLst>
          </p:cNvPr>
          <p:cNvSpPr>
            <a:spLocks noGrp="1"/>
          </p:cNvSpPr>
          <p:nvPr>
            <p:ph type="title"/>
          </p:nvPr>
        </p:nvSpPr>
        <p:spPr>
          <a:xfrm>
            <a:off x="530868" y="1430448"/>
            <a:ext cx="5565132" cy="1848259"/>
          </a:xfrm>
        </p:spPr>
        <p:txBody>
          <a:bodyPr anchor="ctr"/>
          <a:lstStyle>
            <a:lvl1pPr>
              <a:defRPr sz="4000"/>
            </a:lvl1pPr>
          </a:lstStyle>
          <a:p>
            <a:r>
              <a:rPr lang="en-US" dirty="0"/>
              <a:t>Click to edit Master title style</a:t>
            </a:r>
          </a:p>
        </p:txBody>
      </p:sp>
      <p:sp>
        <p:nvSpPr>
          <p:cNvPr id="26" name="Text Placeholder 22">
            <a:extLst>
              <a:ext uri="{FF2B5EF4-FFF2-40B4-BE49-F238E27FC236}">
                <a16:creationId xmlns:a16="http://schemas.microsoft.com/office/drawing/2014/main" id="{7DB85F87-C4AC-5AA2-4395-ABB6B533D5DF}"/>
              </a:ext>
            </a:extLst>
          </p:cNvPr>
          <p:cNvSpPr>
            <a:spLocks noGrp="1"/>
          </p:cNvSpPr>
          <p:nvPr>
            <p:ph type="body" sz="quarter" idx="13"/>
          </p:nvPr>
        </p:nvSpPr>
        <p:spPr>
          <a:xfrm>
            <a:off x="530868" y="3501136"/>
            <a:ext cx="5565132"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dirty="0"/>
              <a:t>Click to edit Master text styles</a:t>
            </a:r>
          </a:p>
        </p:txBody>
      </p:sp>
      <p:sp>
        <p:nvSpPr>
          <p:cNvPr id="25" name="Footer Placeholder 3">
            <a:extLst>
              <a:ext uri="{FF2B5EF4-FFF2-40B4-BE49-F238E27FC236}">
                <a16:creationId xmlns:a16="http://schemas.microsoft.com/office/drawing/2014/main" id="{524951DF-39E3-E4DB-EB22-28C36CEEB99F}"/>
              </a:ext>
            </a:extLst>
          </p:cNvPr>
          <p:cNvSpPr>
            <a:spLocks noGrp="1"/>
          </p:cNvSpPr>
          <p:nvPr>
            <p:ph type="ftr" sz="quarter" idx="11"/>
          </p:nvPr>
        </p:nvSpPr>
        <p:spPr>
          <a:xfrm>
            <a:off x="530869" y="6356350"/>
            <a:ext cx="8010526"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May 12,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27099429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ppendix1">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0"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9" name="Graphic 18" descr="ERCOT logo">
            <a:extLst>
              <a:ext uri="{FF2B5EF4-FFF2-40B4-BE49-F238E27FC236}">
                <a16:creationId xmlns:a16="http://schemas.microsoft.com/office/drawing/2014/main" id="{B751E01E-9D1B-AB32-9537-F544F49949EB}"/>
              </a:ext>
            </a:extLst>
          </p:cNvPr>
          <p:cNvPicPr>
            <a:picLocks noChangeAspect="1"/>
          </p:cNvPicPr>
          <p:nvPr userDrawn="1"/>
        </p:nvPicPr>
        <p:blipFill>
          <a:blip>
            <a:extLst>
              <a:ext uri="{96DAC541-7B7A-43D3-8B79-37D633B846F1}">
                <asvg:svgBlip xmlns:asvg="http://schemas.microsoft.com/office/drawing/2016/SVG/main" r:embed="rId2"/>
              </a:ext>
            </a:extLst>
          </a:blip>
          <a:srcRect/>
          <a:stretch/>
        </p:blipFill>
        <p:spPr>
          <a:xfrm>
            <a:off x="137956" y="108220"/>
            <a:ext cx="703682" cy="259285"/>
          </a:xfrm>
          <a:prstGeom prst="rect">
            <a:avLst/>
          </a:prstGeom>
        </p:spPr>
      </p:pic>
      <p:sp>
        <p:nvSpPr>
          <p:cNvPr id="2" name="Title 1">
            <a:extLst>
              <a:ext uri="{FF2B5EF4-FFF2-40B4-BE49-F238E27FC236}">
                <a16:creationId xmlns:a16="http://schemas.microsoft.com/office/drawing/2014/main" id="{C5AB5A33-CD56-3912-4016-20DF30F14CCA}"/>
              </a:ext>
            </a:extLst>
          </p:cNvPr>
          <p:cNvSpPr>
            <a:spLocks noGrp="1"/>
          </p:cNvSpPr>
          <p:nvPr>
            <p:ph type="title"/>
          </p:nvPr>
        </p:nvSpPr>
        <p:spPr>
          <a:xfrm>
            <a:off x="530869" y="1430448"/>
            <a:ext cx="4064224" cy="1848259"/>
          </a:xfrm>
        </p:spPr>
        <p:txBody>
          <a:bodyPr anchor="ctr"/>
          <a:lstStyle>
            <a:lvl1pPr>
              <a:defRPr sz="4000"/>
            </a:lvl1pPr>
          </a:lstStyle>
          <a:p>
            <a:r>
              <a:rPr lang="en-US" dirty="0"/>
              <a:t>Click to edit Master title style</a:t>
            </a:r>
          </a:p>
        </p:txBody>
      </p:sp>
      <p:sp>
        <p:nvSpPr>
          <p:cNvPr id="23" name="Text Placeholder 22">
            <a:extLst>
              <a:ext uri="{FF2B5EF4-FFF2-40B4-BE49-F238E27FC236}">
                <a16:creationId xmlns:a16="http://schemas.microsoft.com/office/drawing/2014/main" id="{113BE72E-F22F-EA59-A56F-ACBBDAEAF810}"/>
              </a:ext>
            </a:extLst>
          </p:cNvPr>
          <p:cNvSpPr>
            <a:spLocks noGrp="1"/>
          </p:cNvSpPr>
          <p:nvPr>
            <p:ph type="body" sz="quarter" idx="13"/>
          </p:nvPr>
        </p:nvSpPr>
        <p:spPr>
          <a:xfrm>
            <a:off x="530869" y="3501136"/>
            <a:ext cx="4078434"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dirty="0"/>
              <a:t>Click to edit Master text styles</a:t>
            </a:r>
          </a:p>
        </p:txBody>
      </p:sp>
      <p:sp>
        <p:nvSpPr>
          <p:cNvPr id="7" name="Text Placeholder 6">
            <a:extLst>
              <a:ext uri="{FF2B5EF4-FFF2-40B4-BE49-F238E27FC236}">
                <a16:creationId xmlns:a16="http://schemas.microsoft.com/office/drawing/2014/main" id="{6A05AE35-B341-C586-A0DD-9B916DA1D819}"/>
              </a:ext>
            </a:extLst>
          </p:cNvPr>
          <p:cNvSpPr>
            <a:spLocks noGrp="1"/>
          </p:cNvSpPr>
          <p:nvPr>
            <p:ph type="body" sz="quarter" idx="14"/>
          </p:nvPr>
        </p:nvSpPr>
        <p:spPr>
          <a:xfrm>
            <a:off x="5076825" y="1371600"/>
            <a:ext cx="6581775" cy="48006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a:xfrm>
            <a:off x="530869" y="6356350"/>
            <a:ext cx="8010526"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May 12,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grpSp>
        <p:nvGrpSpPr>
          <p:cNvPr id="8" name="Group 7" descr="Confidential document label">
            <a:extLst>
              <a:ext uri="{FF2B5EF4-FFF2-40B4-BE49-F238E27FC236}">
                <a16:creationId xmlns:a16="http://schemas.microsoft.com/office/drawing/2014/main" id="{CDD9FF63-9408-EDE4-8E4D-207871A99374}"/>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0E25432-F52F-28E3-5AF1-36B3BEC45282}"/>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89B3A409-F400-7551-A8C4-6293E631585B}"/>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dirty="0">
                  <a:solidFill>
                    <a:schemeClr val="bg1"/>
                  </a:solidFill>
                </a:rPr>
                <a:t>PUBLIC</a:t>
              </a:r>
            </a:p>
          </p:txBody>
        </p:sp>
      </p:grpSp>
    </p:spTree>
    <p:extLst>
      <p:ext uri="{BB962C8B-B14F-4D97-AF65-F5344CB8AC3E}">
        <p14:creationId xmlns:p14="http://schemas.microsoft.com/office/powerpoint/2010/main" val="19646740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12" name="Title Placeholder 1">
            <a:extLst>
              <a:ext uri="{FF2B5EF4-FFF2-40B4-BE49-F238E27FC236}">
                <a16:creationId xmlns:a16="http://schemas.microsoft.com/office/drawing/2014/main" id="{BA731D8E-76C7-4378-D70D-F28235989375}"/>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13" name="Footer Placeholder 3">
            <a:extLst>
              <a:ext uri="{FF2B5EF4-FFF2-40B4-BE49-F238E27FC236}">
                <a16:creationId xmlns:a16="http://schemas.microsoft.com/office/drawing/2014/main" id="{5DC4EEB7-7FF8-ADA5-D703-C42F640B8E0E}"/>
              </a:ext>
            </a:extLst>
          </p:cNvPr>
          <p:cNvSpPr>
            <a:spLocks noGrp="1"/>
          </p:cNvSpPr>
          <p:nvPr>
            <p:ph type="ftr" sz="quarter" idx="11"/>
          </p:nvPr>
        </p:nvSpPr>
        <p:spPr>
          <a:xfrm>
            <a:off x="533400" y="6356350"/>
            <a:ext cx="8010526" cy="365125"/>
          </a:xfrm>
        </p:spPr>
        <p:txBody>
          <a:bodyPr/>
          <a:lstStyle/>
          <a:p>
            <a:endParaRPr lang="en-US" dirty="0"/>
          </a:p>
        </p:txBody>
      </p:sp>
      <p:sp>
        <p:nvSpPr>
          <p:cNvPr id="14" name="Date Placeholder 2">
            <a:extLst>
              <a:ext uri="{FF2B5EF4-FFF2-40B4-BE49-F238E27FC236}">
                <a16:creationId xmlns:a16="http://schemas.microsoft.com/office/drawing/2014/main" id="{63A4F9EC-9B00-DD2E-4FD0-14835D177737}"/>
              </a:ext>
            </a:extLst>
          </p:cNvPr>
          <p:cNvSpPr>
            <a:spLocks noGrp="1"/>
          </p:cNvSpPr>
          <p:nvPr>
            <p:ph type="dt" sz="half" idx="10"/>
          </p:nvPr>
        </p:nvSpPr>
        <p:spPr>
          <a:xfrm>
            <a:off x="8716884" y="6356350"/>
            <a:ext cx="2773273" cy="365125"/>
          </a:xfrm>
        </p:spPr>
        <p:txBody>
          <a:bodyPr/>
          <a:lstStyle/>
          <a:p>
            <a:fld id="{4622DDF3-D449-4F98-B894-CB4D05D68FAC}" type="datetime4">
              <a:rPr lang="en-US" smtClean="0"/>
              <a:t>May 12, 2026</a:t>
            </a:fld>
            <a:endParaRPr lang="en-US" dirty="0"/>
          </a:p>
        </p:txBody>
      </p:sp>
      <p:sp>
        <p:nvSpPr>
          <p:cNvPr id="15" name="Slide Number Placeholder 4">
            <a:extLst>
              <a:ext uri="{FF2B5EF4-FFF2-40B4-BE49-F238E27FC236}">
                <a16:creationId xmlns:a16="http://schemas.microsoft.com/office/drawing/2014/main" id="{FB9B303E-051B-949A-B055-22AB9ACA34E9}"/>
              </a:ext>
            </a:extLst>
          </p:cNvPr>
          <p:cNvSpPr>
            <a:spLocks noGrp="1"/>
          </p:cNvSpPr>
          <p:nvPr>
            <p:ph type="sldNum" sz="quarter" idx="12"/>
          </p:nvPr>
        </p:nvSpPr>
        <p:spPr>
          <a:xfrm>
            <a:off x="11658600" y="6356350"/>
            <a:ext cx="533400" cy="365125"/>
          </a:xfrm>
        </p:spPr>
        <p:txBody>
          <a:bodyPr/>
          <a:lstStyle/>
          <a:p>
            <a:fld id="{BCDE79FB-97BA-492B-8D57-F1373F9ADA95}" type="slidenum">
              <a:rPr lang="en-US" smtClean="0"/>
              <a:t>‹#›</a:t>
            </a:fld>
            <a:endParaRPr lang="en-US" dirty="0"/>
          </a:p>
        </p:txBody>
      </p:sp>
      <p:sp>
        <p:nvSpPr>
          <p:cNvPr id="17" name="Text Placeholder 10">
            <a:extLst>
              <a:ext uri="{FF2B5EF4-FFF2-40B4-BE49-F238E27FC236}">
                <a16:creationId xmlns:a16="http://schemas.microsoft.com/office/drawing/2014/main" id="{E58C439B-7649-E629-EB56-7EBF6F33872B}"/>
              </a:ext>
            </a:extLst>
          </p:cNvPr>
          <p:cNvSpPr>
            <a:spLocks noGrp="1"/>
          </p:cNvSpPr>
          <p:nvPr>
            <p:ph type="body" sz="quarter" idx="16"/>
          </p:nvPr>
        </p:nvSpPr>
        <p:spPr>
          <a:xfrm>
            <a:off x="495300" y="1676400"/>
            <a:ext cx="11163300"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890616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F6855-B24E-92AB-2FE8-002F720AEB18}"/>
              </a:ext>
            </a:extLst>
          </p:cNvPr>
          <p:cNvSpPr>
            <a:spLocks noGrp="1"/>
          </p:cNvSpPr>
          <p:nvPr>
            <p:ph type="ctrTitle" hasCustomPrompt="1"/>
          </p:nvPr>
        </p:nvSpPr>
        <p:spPr>
          <a:xfrm>
            <a:off x="882069" y="2564247"/>
            <a:ext cx="4882568" cy="3999346"/>
          </a:xfrm>
          <a:prstGeom prst="rect">
            <a:avLst/>
          </a:prstGeom>
        </p:spPr>
        <p:txBody>
          <a:bodyPr anchor="t"/>
          <a:lstStyle>
            <a:lvl1pPr algn="l">
              <a:defRPr lang="en-US" sz="2000" b="1" dirty="0">
                <a:solidFill>
                  <a:schemeClr val="tx1"/>
                </a:solidFill>
              </a:defRPr>
            </a:lvl1pPr>
          </a:lstStyle>
          <a:p>
            <a:r>
              <a:rPr lang="en-US" dirty="0"/>
              <a:t>Click to edit Master title style</a:t>
            </a:r>
            <a:br>
              <a:rPr lang="en-US" dirty="0"/>
            </a:br>
            <a:endParaRPr lang="en-US" dirty="0"/>
          </a:p>
        </p:txBody>
      </p:sp>
      <p:sp>
        <p:nvSpPr>
          <p:cNvPr id="4" name="Text Placeholder 11">
            <a:extLst>
              <a:ext uri="{FF2B5EF4-FFF2-40B4-BE49-F238E27FC236}">
                <a16:creationId xmlns:a16="http://schemas.microsoft.com/office/drawing/2014/main" id="{BED41D71-8915-53EB-36A0-392D41DD0EAB}"/>
              </a:ext>
            </a:extLst>
          </p:cNvPr>
          <p:cNvSpPr>
            <a:spLocks noGrp="1"/>
          </p:cNvSpPr>
          <p:nvPr>
            <p:ph type="body" sz="quarter" idx="15"/>
          </p:nvPr>
        </p:nvSpPr>
        <p:spPr>
          <a:xfrm flipH="1">
            <a:off x="6427363" y="5054600"/>
            <a:ext cx="5201214" cy="1457037"/>
          </a:xfrm>
          <a:prstGeom prst="foldedCorner">
            <a:avLst>
              <a:gd name="adj" fmla="val 21194"/>
            </a:avLst>
          </a:prstGeom>
          <a:solidFill>
            <a:srgbClr val="E6EBF0">
              <a:alpha val="68000"/>
            </a:srgbClr>
          </a:solidFill>
          <a:ln w="9525" cap="rnd">
            <a:noFill/>
          </a:ln>
          <a:effectLst>
            <a:outerShdw blurRad="50800" dist="38100" dir="10800000" sx="1000" sy="1000" algn="r" rotWithShape="0">
              <a:prstClr val="black">
                <a:alpha val="46000"/>
              </a:prstClr>
            </a:outerShdw>
          </a:effectLst>
        </p:spPr>
        <p:txBody>
          <a:bodyPr vert="horz" wrap="square" lIns="274320" tIns="182880" rIns="640080" bIns="182880">
            <a:noAutofit/>
          </a:bodyPr>
          <a:lstStyle>
            <a:lvl1pPr marL="0" indent="0">
              <a:buNone/>
              <a:defRPr lang="en-US" sz="1600" b="1" dirty="0"/>
            </a:lvl1pPr>
            <a:lvl2pPr marL="548640" indent="-182880">
              <a:lnSpc>
                <a:spcPct val="100000"/>
              </a:lnSpc>
              <a:spcBef>
                <a:spcPts val="300"/>
              </a:spcBef>
              <a:spcAft>
                <a:spcPts val="300"/>
              </a:spcAft>
              <a:buFont typeface="Arial" panose="020B0604020202020204" pitchFamily="34" charset="0"/>
              <a:buChar char="•"/>
              <a:defRPr lang="en-US" sz="1400" dirty="0" smtClean="0"/>
            </a:lvl2pPr>
            <a:lvl3pPr marL="548640" indent="-182880">
              <a:lnSpc>
                <a:spcPct val="100000"/>
              </a:lnSpc>
              <a:spcBef>
                <a:spcPts val="100"/>
              </a:spcBef>
              <a:buFont typeface="Arial" panose="020B0604020202020204" pitchFamily="34" charset="0"/>
              <a:buChar char="◦"/>
              <a:defRPr lang="en-US" sz="1400" dirty="0"/>
            </a:lvl3pPr>
            <a:lvl4pPr marL="731520" indent="-182880">
              <a:lnSpc>
                <a:spcPct val="100000"/>
              </a:lnSpc>
              <a:spcBef>
                <a:spcPts val="300"/>
              </a:spcBef>
              <a:spcAft>
                <a:spcPts val="300"/>
              </a:spcAft>
              <a:buFont typeface="Arial" panose="020B0604020202020204" pitchFamily="34" charset="0"/>
              <a:buChar char="-"/>
              <a:defRPr lang="en-US" sz="1400" dirty="0" smtClean="0"/>
            </a:lvl4pPr>
            <a:lvl5pPr marL="914400" indent="-182880">
              <a:lnSpc>
                <a:spcPct val="100000"/>
              </a:lnSpc>
              <a:spcBef>
                <a:spcPts val="300"/>
              </a:spcBef>
              <a:spcAft>
                <a:spcPts val="300"/>
              </a:spcAft>
              <a:buFont typeface="Arial" panose="020B0604020202020204" pitchFamily="34" charset="0"/>
              <a:buChar char="◦"/>
              <a:defRPr lang="en-US" sz="1400" dirty="0"/>
            </a:lvl5pPr>
            <a:lvl6pPr marL="1097280" indent="-182880">
              <a:lnSpc>
                <a:spcPct val="100000"/>
              </a:lnSpc>
              <a:spcBef>
                <a:spcPts val="300"/>
              </a:spcBef>
              <a:spcAft>
                <a:spcPts val="300"/>
              </a:spcAft>
              <a:buFont typeface="Wingdings" panose="05000000000000000000" pitchFamily="2" charset="2"/>
              <a:buChar char="§"/>
              <a:defRPr sz="140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8">
            <a:extLst>
              <a:ext uri="{FF2B5EF4-FFF2-40B4-BE49-F238E27FC236}">
                <a16:creationId xmlns:a16="http://schemas.microsoft.com/office/drawing/2014/main" id="{4A302066-7B9E-F90D-A634-1CEEF4EAA7FF}"/>
              </a:ext>
            </a:extLst>
          </p:cNvPr>
          <p:cNvSpPr>
            <a:spLocks noGrp="1"/>
          </p:cNvSpPr>
          <p:nvPr>
            <p:ph sz="quarter" idx="16"/>
          </p:nvPr>
        </p:nvSpPr>
        <p:spPr>
          <a:xfrm>
            <a:off x="6427365" y="1092200"/>
            <a:ext cx="5201213" cy="2551584"/>
          </a:xfrm>
          <a:prstGeom prst="rect">
            <a:avLst/>
          </a:prstGeom>
        </p:spPr>
        <p:txBody>
          <a:bodyPr lIns="0" tIns="0" rIns="0" bIns="0"/>
          <a:lstStyle>
            <a:lvl1pPr marL="0" indent="0">
              <a:lnSpc>
                <a:spcPct val="100000"/>
              </a:lnSpc>
              <a:spcBef>
                <a:spcPts val="300"/>
              </a:spcBef>
              <a:spcAft>
                <a:spcPts val="300"/>
              </a:spcAft>
              <a:buFont typeface="Arial" panose="020B0604020202020204" pitchFamily="34" charset="0"/>
              <a:buNone/>
              <a:defRPr sz="1600" b="1" i="0"/>
            </a:lvl1pPr>
            <a:lvl2pPr marL="548640" indent="-182880">
              <a:lnSpc>
                <a:spcPct val="100000"/>
              </a:lnSpc>
              <a:spcBef>
                <a:spcPts val="300"/>
              </a:spcBef>
              <a:spcAft>
                <a:spcPts val="300"/>
              </a:spcAft>
              <a:defRPr sz="1400"/>
            </a:lvl2pPr>
            <a:lvl3pPr marL="731520" indent="-182880">
              <a:lnSpc>
                <a:spcPct val="100000"/>
              </a:lnSpc>
              <a:spcBef>
                <a:spcPts val="300"/>
              </a:spcBef>
              <a:spcAft>
                <a:spcPts val="300"/>
              </a:spcAft>
              <a:buFont typeface="Arial" panose="020B0604020202020204" pitchFamily="34" charset="0"/>
              <a:buChar char="-"/>
              <a:defRPr sz="1400"/>
            </a:lvl3pPr>
            <a:lvl4pPr marL="914400" indent="-182880">
              <a:lnSpc>
                <a:spcPct val="100000"/>
              </a:lnSpc>
              <a:spcBef>
                <a:spcPts val="300"/>
              </a:spcBef>
              <a:spcAft>
                <a:spcPts val="300"/>
              </a:spcAft>
              <a:buFont typeface="Arial" panose="020B0604020202020204" pitchFamily="34" charset="0"/>
              <a:buChar char="◦"/>
              <a:defRPr sz="1400"/>
            </a:lvl4pPr>
            <a:lvl5pPr marL="1097280" indent="-182880">
              <a:lnSpc>
                <a:spcPct val="100000"/>
              </a:lnSpc>
              <a:spcBef>
                <a:spcPts val="300"/>
              </a:spcBef>
              <a:spcAft>
                <a:spcPts val="300"/>
              </a:spcAft>
              <a:buFont typeface="Wingdings" panose="05000000000000000000" pitchFamily="2" charset="2"/>
              <a:buChar cha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34552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9C062-513C-DF24-5E8C-7A974D572078}"/>
              </a:ext>
            </a:extLst>
          </p:cNvPr>
          <p:cNvSpPr>
            <a:spLocks noGrp="1"/>
          </p:cNvSpPr>
          <p:nvPr>
            <p:ph type="ctrTitle"/>
          </p:nvPr>
        </p:nvSpPr>
        <p:spPr>
          <a:xfrm>
            <a:off x="533400" y="1122363"/>
            <a:ext cx="11125200" cy="2387600"/>
          </a:xfrm>
        </p:spPr>
        <p:txBody>
          <a:bodyPr anchor="ctr">
            <a:normAutofit/>
          </a:bodyPr>
          <a:lstStyle>
            <a:lvl1pPr algn="ctr">
              <a:defRPr sz="4000"/>
            </a:lvl1pPr>
          </a:lstStyle>
          <a:p>
            <a:r>
              <a:rPr lang="en-US"/>
              <a:t>Click to edit Master title style</a:t>
            </a:r>
          </a:p>
        </p:txBody>
      </p:sp>
      <p:sp>
        <p:nvSpPr>
          <p:cNvPr id="3" name="Subtitle 2">
            <a:extLst>
              <a:ext uri="{FF2B5EF4-FFF2-40B4-BE49-F238E27FC236}">
                <a16:creationId xmlns:a16="http://schemas.microsoft.com/office/drawing/2014/main" id="{532C3F11-2763-0216-A1B0-5E8B4FA80139}"/>
              </a:ext>
            </a:extLst>
          </p:cNvPr>
          <p:cNvSpPr>
            <a:spLocks noGrp="1"/>
          </p:cNvSpPr>
          <p:nvPr>
            <p:ph type="subTitle" idx="1"/>
          </p:nvPr>
        </p:nvSpPr>
        <p:spPr>
          <a:xfrm>
            <a:off x="533400" y="3602038"/>
            <a:ext cx="11125200" cy="1655762"/>
          </a:xfrm>
        </p:spPr>
        <p:txBody>
          <a:bodyPr wrap="square"/>
          <a:lstStyle>
            <a:lvl1pPr marL="0" indent="0" algn="ctr">
              <a:buNone/>
              <a:defRPr sz="2400" b="1">
                <a:solidFill>
                  <a:srgbClr val="00829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Footer Placeholder 4">
            <a:extLst>
              <a:ext uri="{FF2B5EF4-FFF2-40B4-BE49-F238E27FC236}">
                <a16:creationId xmlns:a16="http://schemas.microsoft.com/office/drawing/2014/main" id="{E95C98B8-43D7-C7B4-9956-25AC1BBC5587}"/>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C6E9BF30-5D82-5572-733E-882E0C0D3307}"/>
              </a:ext>
            </a:extLst>
          </p:cNvPr>
          <p:cNvSpPr>
            <a:spLocks noGrp="1"/>
          </p:cNvSpPr>
          <p:nvPr>
            <p:ph type="dt" sz="half" idx="10"/>
          </p:nvPr>
        </p:nvSpPr>
        <p:spPr/>
        <p:txBody>
          <a:bodyPr/>
          <a:lstStyle/>
          <a:p>
            <a:fld id="{8D345B5F-6A76-46F9-AC11-757A044249AE}" type="datetime4">
              <a:rPr lang="en-US" smtClean="0"/>
              <a:t>May 12, 2026</a:t>
            </a:fld>
            <a:endParaRPr lang="en-US" dirty="0"/>
          </a:p>
        </p:txBody>
      </p:sp>
      <p:sp>
        <p:nvSpPr>
          <p:cNvPr id="6" name="Slide Number Placeholder 5">
            <a:extLst>
              <a:ext uri="{FF2B5EF4-FFF2-40B4-BE49-F238E27FC236}">
                <a16:creationId xmlns:a16="http://schemas.microsoft.com/office/drawing/2014/main" id="{BB5906F4-426A-AD9D-021A-D7E95E349F77}"/>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42651303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ide Keynot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6867525" cy="44958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11">
            <a:extLst>
              <a:ext uri="{FF2B5EF4-FFF2-40B4-BE49-F238E27FC236}">
                <a16:creationId xmlns:a16="http://schemas.microsoft.com/office/drawing/2014/main" id="{28CAB249-6E2A-0D66-037F-C8C994EC04ED}"/>
              </a:ext>
            </a:extLst>
          </p:cNvPr>
          <p:cNvSpPr>
            <a:spLocks noGrp="1"/>
          </p:cNvSpPr>
          <p:nvPr>
            <p:ph type="body" sz="quarter" idx="15"/>
          </p:nvPr>
        </p:nvSpPr>
        <p:spPr>
          <a:xfrm flipH="1">
            <a:off x="7598003" y="1676400"/>
            <a:ext cx="4060596" cy="3190875"/>
          </a:xfrm>
          <a:prstGeom prst="foldedCorner">
            <a:avLst>
              <a:gd name="adj" fmla="val 8542"/>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2200" b="1" dirty="0"/>
            </a:lvl1pPr>
            <a:lvl2pPr marL="548640" indent="-182880">
              <a:buFont typeface="Arial" panose="020B0604020202020204" pitchFamily="34" charset="0"/>
              <a:buChar char="•"/>
              <a:defRPr lang="en-US" sz="1800" dirty="0"/>
            </a:lvl2pPr>
            <a:lvl3pPr>
              <a:defRPr lang="en-US" sz="1600" dirty="0"/>
            </a:lvl3pPr>
            <a:lvl4pPr>
              <a:defRPr lang="en-US" sz="1400" dirty="0"/>
            </a:lvl4pPr>
            <a:lvl5pPr>
              <a:defRPr lang="en-US" sz="1200"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14560760-0B16-41B8-81DA-58FA2187E1CC}" type="datetime4">
              <a:rPr lang="en-US" smtClean="0"/>
              <a:t>May 12, 2026</a:t>
            </a:fld>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22419914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Keynote with Sidebar">
    <p:spTree>
      <p:nvGrpSpPr>
        <p:cNvPr id="1" name=""/>
        <p:cNvGrpSpPr/>
        <p:nvPr/>
      </p:nvGrpSpPr>
      <p:grpSpPr>
        <a:xfrm>
          <a:off x="0" y="0"/>
          <a:ext cx="0" cy="0"/>
          <a:chOff x="0" y="0"/>
          <a:chExt cx="0" cy="0"/>
        </a:xfrm>
      </p:grpSpPr>
      <p:sp>
        <p:nvSpPr>
          <p:cNvPr id="9" name="Title Placeholder 1">
            <a:extLst>
              <a:ext uri="{FF2B5EF4-FFF2-40B4-BE49-F238E27FC236}">
                <a16:creationId xmlns:a16="http://schemas.microsoft.com/office/drawing/2014/main" id="{EF24F99E-0EFC-4E0E-5FA5-D6E2097368DF}"/>
              </a:ext>
            </a:extLst>
          </p:cNvPr>
          <p:cNvSpPr>
            <a:spLocks noGrp="1"/>
          </p:cNvSpPr>
          <p:nvPr>
            <p:ph type="title"/>
          </p:nvPr>
        </p:nvSpPr>
        <p:spPr>
          <a:xfrm>
            <a:off x="1257300" y="457200"/>
            <a:ext cx="5991225" cy="914400"/>
          </a:xfrm>
          <a:prstGeom prst="rect">
            <a:avLst/>
          </a:prstGeom>
          <a:noFill/>
        </p:spPr>
        <p:txBody>
          <a:bodyPr vert="horz" lIns="0" tIns="0" rIns="0" bIns="0" rtlCol="0" anchor="t">
            <a:normAutofit/>
          </a:bodyPr>
          <a:lstStyle/>
          <a:p>
            <a:r>
              <a:rPr lang="en-US" dirty="0"/>
              <a:t>Click to edit Master title style</a:t>
            </a:r>
          </a:p>
        </p:txBody>
      </p:sp>
      <p:sp>
        <p:nvSpPr>
          <p:cNvPr id="13" name="Text Placeholder 12">
            <a:extLst>
              <a:ext uri="{FF2B5EF4-FFF2-40B4-BE49-F238E27FC236}">
                <a16:creationId xmlns:a16="http://schemas.microsoft.com/office/drawing/2014/main" id="{56CB17BE-2CF2-5B69-2FA2-C556C75E78C7}"/>
              </a:ext>
            </a:extLst>
          </p:cNvPr>
          <p:cNvSpPr>
            <a:spLocks noGrp="1"/>
          </p:cNvSpPr>
          <p:nvPr>
            <p:ph type="body" sz="quarter" idx="17"/>
          </p:nvPr>
        </p:nvSpPr>
        <p:spPr>
          <a:xfrm>
            <a:off x="495299" y="1676400"/>
            <a:ext cx="6791325" cy="26098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300" y="4463716"/>
            <a:ext cx="6800850" cy="1744579"/>
          </a:xfrm>
          <a:prstGeom prst="foldedCorner">
            <a:avLst>
              <a:gd name="adj" fmla="val 16667"/>
            </a:avLst>
          </a:prstGeom>
          <a:solidFill>
            <a:schemeClr val="accent2">
              <a:lumMod val="20000"/>
              <a:lumOff val="8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a:extLst>
              <a:ext uri="{FF2B5EF4-FFF2-40B4-BE49-F238E27FC236}">
                <a16:creationId xmlns:a16="http://schemas.microsoft.com/office/drawing/2014/main" id="{8C5D5F82-2DE8-D31E-AE3D-018BD935DE3D}"/>
              </a:ext>
            </a:extLst>
          </p:cNvPr>
          <p:cNvSpPr>
            <a:spLocks noGrp="1"/>
          </p:cNvSpPr>
          <p:nvPr>
            <p:ph idx="16"/>
          </p:nvPr>
        </p:nvSpPr>
        <p:spPr>
          <a:xfrm>
            <a:off x="8077201" y="533400"/>
            <a:ext cx="3581400" cy="5638799"/>
          </a:xfrm>
        </p:spPr>
        <p:txBody>
          <a:bodyPr>
            <a:noAutofit/>
          </a:bodyPr>
          <a:lstStyle>
            <a:lvl1pPr>
              <a:defRPr lang="en-US" dirty="0"/>
            </a:lvl1pPr>
            <a:lvl2pPr>
              <a:defRPr lang="en-US" dirty="0"/>
            </a:lvl2pPr>
            <a:lvl3pPr>
              <a:defRPr lang="en-US" dirty="0"/>
            </a:lvl3pPr>
            <a:lvl4pPr>
              <a:defRPr lang="en-US" dirty="0"/>
            </a:lvl4pPr>
            <a:lvl5pPr>
              <a:defRPr lang="en-US" dirty="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1" y="6356350"/>
            <a:ext cx="6762749" cy="365125"/>
          </a:xfrm>
        </p:spPr>
        <p:txBody>
          <a:bodyPr wrap="square" lIns="0"/>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May 12, 2026</a:t>
            </a:fld>
            <a:endParaRPr lang="en-US" dirty="0"/>
          </a:p>
        </p:txBody>
      </p:sp>
      <p:sp>
        <p:nvSpPr>
          <p:cNvPr id="7" name="Rectangle 6">
            <a:extLst>
              <a:ext uri="{FF2B5EF4-FFF2-40B4-BE49-F238E27FC236}">
                <a16:creationId xmlns:a16="http://schemas.microsoft.com/office/drawing/2014/main" id="{155086D0-23A2-1C6B-A4BF-B6E909DA999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6574750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Keynote Horizontal">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11163300" cy="26193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300" y="5368159"/>
            <a:ext cx="11163298" cy="848019"/>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800" b="1" dirty="0"/>
            </a:lvl1pPr>
            <a:lvl2pPr marL="548640" indent="-182880">
              <a:buFont typeface="Arial" panose="020B0604020202020204" pitchFamily="34" charset="0"/>
              <a:buChar char="•"/>
              <a:defRPr lang="en-US" sz="1600" dirty="0"/>
            </a:lvl2pPr>
            <a:lvl3pPr>
              <a:defRPr lang="en-US" sz="1400" dirty="0"/>
            </a:lvl3pPr>
            <a:lvl4pPr>
              <a:defRPr lang="en-US" sz="1200" dirty="0"/>
            </a:lvl4pPr>
            <a:lvl5pPr>
              <a:defRPr lang="en-US" sz="1100" dirty="0"/>
            </a:lvl5pPr>
          </a:lstStyle>
          <a:p>
            <a:pPr lvl="0"/>
            <a:r>
              <a:rPr lang="en-US" dirty="0"/>
              <a:t>Click to edit Master text styles</a:t>
            </a:r>
          </a:p>
          <a:p>
            <a:pPr lvl="1"/>
            <a:r>
              <a:rPr lang="en-US" dirty="0"/>
              <a:t>Second level</a:t>
            </a:r>
          </a:p>
          <a:p>
            <a:pPr lvl="2"/>
            <a:r>
              <a:rPr lang="en-US" dirty="0"/>
              <a:t>Third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May 12, 2026</a:t>
            </a:fld>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34633517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Keynote Horizontal">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5436373" cy="266148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299" y="5181600"/>
            <a:ext cx="11163298" cy="1026695"/>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800" b="1" dirty="0"/>
            </a:lvl1pPr>
            <a:lvl2pPr marL="548640" indent="-182880">
              <a:buFont typeface="Arial" panose="020B0604020202020204" pitchFamily="34" charset="0"/>
              <a:buChar char="•"/>
              <a:defRPr lang="en-US" sz="1600" dirty="0"/>
            </a:lvl2pPr>
            <a:lvl3pPr>
              <a:defRPr lang="en-US" sz="1400" dirty="0"/>
            </a:lvl3pPr>
            <a:lvl4pPr>
              <a:defRPr lang="en-US" sz="1400" dirty="0"/>
            </a:lvl4pPr>
            <a:lvl5pPr>
              <a:defRPr lang="en-US" sz="1400" dirty="0"/>
            </a:lvl5pPr>
          </a:lstStyle>
          <a:p>
            <a:pPr lvl="0"/>
            <a:r>
              <a:rPr lang="en-US" dirty="0"/>
              <a:t>Click to edit Master text styles</a:t>
            </a:r>
          </a:p>
          <a:p>
            <a:pPr lvl="1"/>
            <a:r>
              <a:rPr lang="en-US" dirty="0"/>
              <a:t>Second level</a:t>
            </a:r>
          </a:p>
          <a:p>
            <a:pPr lvl="2"/>
            <a:r>
              <a:rPr lang="en-US" dirty="0"/>
              <a:t>Third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May 12,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7" name="Table Placeholder 6">
            <a:extLst>
              <a:ext uri="{FF2B5EF4-FFF2-40B4-BE49-F238E27FC236}">
                <a16:creationId xmlns:a16="http://schemas.microsoft.com/office/drawing/2014/main" id="{5AA58058-5D6E-9039-C68D-B258F15F9642}"/>
              </a:ext>
            </a:extLst>
          </p:cNvPr>
          <p:cNvSpPr>
            <a:spLocks noGrp="1"/>
          </p:cNvSpPr>
          <p:nvPr>
            <p:ph type="tbl" sz="quarter" idx="17"/>
          </p:nvPr>
        </p:nvSpPr>
        <p:spPr>
          <a:xfrm>
            <a:off x="6035040" y="1654175"/>
            <a:ext cx="5623557" cy="2661486"/>
          </a:xfrm>
        </p:spPr>
        <p:txBody>
          <a:bodyPr/>
          <a:lstStyle/>
          <a:p>
            <a:endParaRPr lang="en-US"/>
          </a:p>
        </p:txBody>
      </p:sp>
    </p:spTree>
    <p:extLst>
      <p:ext uri="{BB962C8B-B14F-4D97-AF65-F5344CB8AC3E}">
        <p14:creationId xmlns:p14="http://schemas.microsoft.com/office/powerpoint/2010/main" val="25734600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1" name="Title Placeholder 1">
            <a:extLst>
              <a:ext uri="{FF2B5EF4-FFF2-40B4-BE49-F238E27FC236}">
                <a16:creationId xmlns:a16="http://schemas.microsoft.com/office/drawing/2014/main" id="{03A0C87A-E909-99E5-543B-B8CA963FA44D}"/>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21" name="Text Placeholder 20">
            <a:extLst>
              <a:ext uri="{FF2B5EF4-FFF2-40B4-BE49-F238E27FC236}">
                <a16:creationId xmlns:a16="http://schemas.microsoft.com/office/drawing/2014/main" id="{43EC354D-D331-C418-3300-B354E37BE146}"/>
              </a:ext>
            </a:extLst>
          </p:cNvPr>
          <p:cNvSpPr>
            <a:spLocks noGrp="1"/>
          </p:cNvSpPr>
          <p:nvPr>
            <p:ph type="body" sz="quarter" idx="13"/>
          </p:nvPr>
        </p:nvSpPr>
        <p:spPr>
          <a:xfrm>
            <a:off x="495300" y="1981200"/>
            <a:ext cx="5381625" cy="4191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2">
            <a:extLst>
              <a:ext uri="{FF2B5EF4-FFF2-40B4-BE49-F238E27FC236}">
                <a16:creationId xmlns:a16="http://schemas.microsoft.com/office/drawing/2014/main" id="{8AF89336-B087-2FA3-5FA7-10663E499445}"/>
              </a:ext>
            </a:extLst>
          </p:cNvPr>
          <p:cNvSpPr>
            <a:spLocks noGrp="1"/>
          </p:cNvSpPr>
          <p:nvPr>
            <p:ph type="body" sz="quarter" idx="14"/>
          </p:nvPr>
        </p:nvSpPr>
        <p:spPr>
          <a:xfrm>
            <a:off x="6343650" y="1971674"/>
            <a:ext cx="5314950" cy="42107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615AFFA6-4F88-DA05-B2CA-9691F408E98F}"/>
              </a:ext>
            </a:extLst>
          </p:cNvPr>
          <p:cNvSpPr>
            <a:spLocks noGrp="1"/>
          </p:cNvSpPr>
          <p:nvPr>
            <p:ph type="ftr" sz="quarter" idx="11"/>
          </p:nvPr>
        </p:nvSpPr>
        <p:spPr/>
        <p:txBody>
          <a:bodyPr/>
          <a:lstStyle/>
          <a:p>
            <a:endParaRPr lang="en-US" dirty="0"/>
          </a:p>
        </p:txBody>
      </p:sp>
      <p:sp>
        <p:nvSpPr>
          <p:cNvPr id="5" name="Date Placeholder 4">
            <a:extLst>
              <a:ext uri="{FF2B5EF4-FFF2-40B4-BE49-F238E27FC236}">
                <a16:creationId xmlns:a16="http://schemas.microsoft.com/office/drawing/2014/main" id="{0AD51180-8907-F3FB-F8E0-201D1BE61650}"/>
              </a:ext>
            </a:extLst>
          </p:cNvPr>
          <p:cNvSpPr>
            <a:spLocks noGrp="1"/>
          </p:cNvSpPr>
          <p:nvPr>
            <p:ph type="dt" sz="half" idx="10"/>
          </p:nvPr>
        </p:nvSpPr>
        <p:spPr/>
        <p:txBody>
          <a:bodyPr/>
          <a:lstStyle/>
          <a:p>
            <a:fld id="{91B5BA03-1E8A-4A71-9375-E941FF070046}" type="datetime4">
              <a:rPr lang="en-US" smtClean="0"/>
              <a:t>May 12, 2026</a:t>
            </a:fld>
            <a:endParaRPr lang="en-US" dirty="0"/>
          </a:p>
        </p:txBody>
      </p:sp>
      <p:sp>
        <p:nvSpPr>
          <p:cNvPr id="7" name="Slide Number Placeholder 6">
            <a:extLst>
              <a:ext uri="{FF2B5EF4-FFF2-40B4-BE49-F238E27FC236}">
                <a16:creationId xmlns:a16="http://schemas.microsoft.com/office/drawing/2014/main" id="{A7C96C78-7C87-2BC7-8FE9-856E3E375E71}"/>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16075441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5BA45-4981-AC22-EC96-99A5E0901D64}"/>
              </a:ext>
            </a:extLst>
          </p:cNvPr>
          <p:cNvSpPr>
            <a:spLocks noGrp="1"/>
          </p:cNvSpPr>
          <p:nvPr>
            <p:ph type="title"/>
          </p:nvPr>
        </p:nvSpPr>
        <p:spPr>
          <a:xfrm>
            <a:off x="1257300" y="461962"/>
            <a:ext cx="4838700" cy="1527094"/>
          </a:xfrm>
        </p:spPr>
        <p:txBody>
          <a:bodyPr anchor="t">
            <a:normAutofit/>
          </a:bodyPr>
          <a:lstStyle>
            <a:lvl1pPr>
              <a:defRPr lang="en-US" dirty="0"/>
            </a:lvl1pPr>
          </a:lstStyle>
          <a:p>
            <a:r>
              <a:rPr lang="en-US" dirty="0"/>
              <a:t>Click to edit Master title style</a:t>
            </a:r>
          </a:p>
        </p:txBody>
      </p:sp>
      <p:sp>
        <p:nvSpPr>
          <p:cNvPr id="5" name="Date Placeholder 4">
            <a:extLst>
              <a:ext uri="{FF2B5EF4-FFF2-40B4-BE49-F238E27FC236}">
                <a16:creationId xmlns:a16="http://schemas.microsoft.com/office/drawing/2014/main" id="{D0273643-F605-4790-3956-B453E9FC90CB}"/>
              </a:ext>
            </a:extLst>
          </p:cNvPr>
          <p:cNvSpPr>
            <a:spLocks noGrp="1"/>
          </p:cNvSpPr>
          <p:nvPr>
            <p:ph type="dt" sz="half" idx="10"/>
          </p:nvPr>
        </p:nvSpPr>
        <p:spPr/>
        <p:txBody>
          <a:bodyPr/>
          <a:lstStyle/>
          <a:p>
            <a:fld id="{2DF188F8-67CB-419F-AAD4-5AB1C4EFBB40}" type="datetime4">
              <a:rPr lang="en-US" smtClean="0"/>
              <a:t>May 12, 2026</a:t>
            </a:fld>
            <a:endParaRPr lang="en-US" dirty="0"/>
          </a:p>
        </p:txBody>
      </p:sp>
      <p:sp>
        <p:nvSpPr>
          <p:cNvPr id="6" name="Footer Placeholder 5">
            <a:extLst>
              <a:ext uri="{FF2B5EF4-FFF2-40B4-BE49-F238E27FC236}">
                <a16:creationId xmlns:a16="http://schemas.microsoft.com/office/drawing/2014/main" id="{B0265AF8-0057-EBA2-2E30-0B741139752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85ADE8A-3AB5-3C00-B26E-3F6DD6EA52F2}"/>
              </a:ext>
            </a:extLst>
          </p:cNvPr>
          <p:cNvSpPr>
            <a:spLocks noGrp="1"/>
          </p:cNvSpPr>
          <p:nvPr>
            <p:ph type="sldNum" sz="quarter" idx="12"/>
          </p:nvPr>
        </p:nvSpPr>
        <p:spPr/>
        <p:txBody>
          <a:bodyPr/>
          <a:lstStyle/>
          <a:p>
            <a:fld id="{BCDE79FB-97BA-492B-8D57-F1373F9ADA95}" type="slidenum">
              <a:rPr lang="en-US" smtClean="0"/>
              <a:t>‹#›</a:t>
            </a:fld>
            <a:endParaRPr lang="en-US" dirty="0"/>
          </a:p>
        </p:txBody>
      </p:sp>
      <p:sp>
        <p:nvSpPr>
          <p:cNvPr id="16" name="Text Placeholder 15">
            <a:extLst>
              <a:ext uri="{FF2B5EF4-FFF2-40B4-BE49-F238E27FC236}">
                <a16:creationId xmlns:a16="http://schemas.microsoft.com/office/drawing/2014/main" id="{581ED5FB-5036-27D9-26F4-B48307D67C6E}"/>
              </a:ext>
            </a:extLst>
          </p:cNvPr>
          <p:cNvSpPr>
            <a:spLocks noGrp="1"/>
          </p:cNvSpPr>
          <p:nvPr>
            <p:ph type="body" sz="quarter" idx="13"/>
          </p:nvPr>
        </p:nvSpPr>
        <p:spPr>
          <a:xfrm>
            <a:off x="495300" y="2181225"/>
            <a:ext cx="5600700" cy="4000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17">
            <a:extLst>
              <a:ext uri="{FF2B5EF4-FFF2-40B4-BE49-F238E27FC236}">
                <a16:creationId xmlns:a16="http://schemas.microsoft.com/office/drawing/2014/main" id="{B0ACB72E-F2A9-AC8B-FAC7-489B4728504C}"/>
              </a:ext>
            </a:extLst>
          </p:cNvPr>
          <p:cNvSpPr>
            <a:spLocks noGrp="1"/>
          </p:cNvSpPr>
          <p:nvPr>
            <p:ph type="body" sz="quarter" idx="14"/>
          </p:nvPr>
        </p:nvSpPr>
        <p:spPr>
          <a:xfrm>
            <a:off x="6457950" y="457200"/>
            <a:ext cx="5200650" cy="5724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4459513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svg"/><Relationship Id="rId4" Type="http://schemas.openxmlformats.org/officeDocument/2006/relationships/image" Target="../media/image1.sv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image" Target="../media/image3.svg"/><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A1678F26-9E3A-1EC0-39CE-8DC562CAF93C}"/>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4"/>
              </a:ext>
            </a:extLst>
          </a:blip>
          <a:srcRect l="59827" t="14818" r="10238" b="43257"/>
          <a:stretch>
            <a:fillRect/>
          </a:stretch>
        </p:blipFill>
        <p:spPr>
          <a:xfrm>
            <a:off x="-1" y="-1"/>
            <a:ext cx="12192001" cy="5732047"/>
          </a:xfrm>
          <a:prstGeom prst="rect">
            <a:avLst/>
          </a:prstGeom>
        </p:spPr>
      </p:pic>
      <p:sp>
        <p:nvSpPr>
          <p:cNvPr id="2" name="Rectangle 1">
            <a:extLst>
              <a:ext uri="{FF2B5EF4-FFF2-40B4-BE49-F238E27FC236}">
                <a16:creationId xmlns:a16="http://schemas.microsoft.com/office/drawing/2014/main" id="{F83DA6C0-622C-56B9-A11A-C7B46D6B1872}"/>
              </a:ext>
              <a:ext uri="{C183D7F6-B498-43B3-948B-1728B52AA6E4}">
                <adec:decorative xmlns:adec="http://schemas.microsoft.com/office/drawing/2017/decorative" val="1"/>
              </a:ext>
            </a:extLst>
          </p:cNvPr>
          <p:cNvSpPr>
            <a:spLocks/>
          </p:cNvSpPr>
          <p:nvPr userDrawn="1"/>
        </p:nvSpPr>
        <p:spPr>
          <a:xfrm>
            <a:off x="-1" y="0"/>
            <a:ext cx="6096001" cy="6858000"/>
          </a:xfrm>
          <a:prstGeom prst="rect">
            <a:avLst/>
          </a:prstGeom>
          <a:gradFill flip="none" rotWithShape="1">
            <a:gsLst>
              <a:gs pos="0">
                <a:schemeClr val="bg1">
                  <a:alpha val="0"/>
                </a:schemeClr>
              </a:gs>
              <a:gs pos="51000">
                <a:srgbClr val="B1E5ED">
                  <a:alpha val="6667"/>
                </a:srgbClr>
              </a:gs>
              <a:gs pos="71000">
                <a:srgbClr val="2794A4">
                  <a:alpha val="83922"/>
                </a:srgbClr>
              </a:gs>
              <a:gs pos="98000">
                <a:srgbClr val="00343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descr="ERCOT logo white on background">
            <a:extLst>
              <a:ext uri="{FF2B5EF4-FFF2-40B4-BE49-F238E27FC236}">
                <a16:creationId xmlns:a16="http://schemas.microsoft.com/office/drawing/2014/main" id="{24916EE6-D8BD-2246-322B-E4425F0F9A21}"/>
              </a:ext>
            </a:extLst>
          </p:cNvPr>
          <p:cNvPicPr>
            <a:picLocks noChangeAspect="1"/>
          </p:cNvPicPr>
          <p:nvPr userDrawn="1"/>
        </p:nvPicPr>
        <p:blipFill>
          <a:blip>
            <a:extLst>
              <a:ext uri="{96DAC541-7B7A-43D3-8B79-37D633B846F1}">
                <asvg:svgBlip xmlns:asvg="http://schemas.microsoft.com/office/drawing/2016/SVG/main" r:embed="rId5"/>
              </a:ext>
            </a:extLst>
          </a:blip>
          <a:stretch>
            <a:fillRect/>
          </a:stretch>
        </p:blipFill>
        <p:spPr>
          <a:xfrm>
            <a:off x="974555" y="1125953"/>
            <a:ext cx="2425881" cy="889910"/>
          </a:xfrm>
          <a:prstGeom prst="rect">
            <a:avLst/>
          </a:prstGeom>
          <a:effectLst>
            <a:outerShdw blurRad="50800" dist="12700" dir="10800000" algn="r" rotWithShape="0">
              <a:schemeClr val="tx2">
                <a:alpha val="40000"/>
              </a:schemeClr>
            </a:outerShdw>
          </a:effectLst>
        </p:spPr>
      </p:pic>
      <p:sp>
        <p:nvSpPr>
          <p:cNvPr id="18" name="TextBox 17">
            <a:extLst>
              <a:ext uri="{FF2B5EF4-FFF2-40B4-BE49-F238E27FC236}">
                <a16:creationId xmlns:a16="http://schemas.microsoft.com/office/drawing/2014/main" id="{EDC1132D-9952-07F0-B506-0AC57F014644}"/>
              </a:ext>
            </a:extLst>
          </p:cNvPr>
          <p:cNvSpPr txBox="1"/>
          <p:nvPr userDrawn="1"/>
        </p:nvSpPr>
        <p:spPr>
          <a:xfrm>
            <a:off x="-91688" y="503044"/>
            <a:ext cx="1162970" cy="230832"/>
          </a:xfrm>
          <a:prstGeom prst="rect">
            <a:avLst/>
          </a:prstGeom>
          <a:noFill/>
        </p:spPr>
        <p:txBody>
          <a:bodyPr wrap="square" rtlCol="0">
            <a:spAutoFit/>
          </a:bodyPr>
          <a:lstStyle/>
          <a:p>
            <a:pPr algn="ctr"/>
            <a:r>
              <a:rPr lang="en-US" sz="900" b="1" spc="0" dirty="0">
                <a:solidFill>
                  <a:schemeClr val="bg1"/>
                </a:solidFill>
              </a:rPr>
              <a:t>CONFIDENTIAL</a:t>
            </a:r>
          </a:p>
        </p:txBody>
      </p:sp>
      <p:grpSp>
        <p:nvGrpSpPr>
          <p:cNvPr id="19" name="Group 18">
            <a:extLst>
              <a:ext uri="{FF2B5EF4-FFF2-40B4-BE49-F238E27FC236}">
                <a16:creationId xmlns:a16="http://schemas.microsoft.com/office/drawing/2014/main" id="{DFE356D3-1829-BA32-62D3-D6BBF887FF81}"/>
              </a:ext>
              <a:ext uri="{C183D7F6-B498-43B3-948B-1728B52AA6E4}">
                <adec:decorative xmlns:adec="http://schemas.microsoft.com/office/drawing/2017/decorative" val="1"/>
              </a:ext>
            </a:extLst>
          </p:cNvPr>
          <p:cNvGrpSpPr/>
          <p:nvPr userDrawn="1"/>
        </p:nvGrpSpPr>
        <p:grpSpPr>
          <a:xfrm>
            <a:off x="-91688" y="457199"/>
            <a:ext cx="1162970" cy="358775"/>
            <a:chOff x="-91688" y="6362698"/>
            <a:chExt cx="1162970" cy="358775"/>
          </a:xfrm>
        </p:grpSpPr>
        <p:sp>
          <p:nvSpPr>
            <p:cNvPr id="20" name="Rectangle 19">
              <a:extLst>
                <a:ext uri="{FF2B5EF4-FFF2-40B4-BE49-F238E27FC236}">
                  <a16:creationId xmlns:a16="http://schemas.microsoft.com/office/drawing/2014/main" id="{769F1A3B-7D9E-6E0C-224F-7FFACD1B9397}"/>
                </a:ext>
              </a:extLst>
            </p:cNvPr>
            <p:cNvSpPr/>
            <p:nvPr/>
          </p:nvSpPr>
          <p:spPr>
            <a:xfrm rot="10800000">
              <a:off x="-12035" y="6362698"/>
              <a:ext cx="986590" cy="358775"/>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432CD704-9BA3-CCE0-2685-8FBAA5974224}"/>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dirty="0">
                  <a:solidFill>
                    <a:schemeClr val="bg1"/>
                  </a:solidFill>
                </a:rPr>
                <a:t>PUBLIC</a:t>
              </a:r>
            </a:p>
          </p:txBody>
        </p:sp>
      </p:grpSp>
    </p:spTree>
    <p:extLst>
      <p:ext uri="{BB962C8B-B14F-4D97-AF65-F5344CB8AC3E}">
        <p14:creationId xmlns:p14="http://schemas.microsoft.com/office/powerpoint/2010/main" val="3338138243"/>
      </p:ext>
    </p:extLst>
  </p:cSld>
  <p:clrMap bg1="lt1" tx1="dk1" bg2="lt2" tx2="dk2" accent1="accent1" accent2="accent2" accent3="accent3" accent4="accent4" accent5="accent5" accent6="accent6" hlink="hlink" folHlink="folHlink"/>
  <p:sldLayoutIdLst>
    <p:sldLayoutId id="2147483681" r:id="rId1"/>
    <p:sldLayoutId id="2147483678"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D23ED7C-25D4-4004-0ADC-2942F5EF2DDF}"/>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3" name="Text Placeholder 2">
            <a:extLst>
              <a:ext uri="{FF2B5EF4-FFF2-40B4-BE49-F238E27FC236}">
                <a16:creationId xmlns:a16="http://schemas.microsoft.com/office/drawing/2014/main" id="{E117534D-C175-91CE-AB0E-8AF761299486}"/>
              </a:ext>
            </a:extLst>
          </p:cNvPr>
          <p:cNvSpPr>
            <a:spLocks noGrp="1"/>
          </p:cNvSpPr>
          <p:nvPr>
            <p:ph type="body" idx="1"/>
          </p:nvPr>
        </p:nvSpPr>
        <p:spPr>
          <a:xfrm>
            <a:off x="533400" y="1706252"/>
            <a:ext cx="11125201" cy="4470711"/>
          </a:xfrm>
          <a:prstGeom prst="rect">
            <a:avLst/>
          </a:prstGeom>
        </p:spPr>
        <p:txBody>
          <a:bodyPr vert="horz" wrap="square"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AC8CF572-2776-A000-A27C-E69A8CD2DB0E}"/>
              </a:ext>
            </a:extLst>
          </p:cNvPr>
          <p:cNvSpPr>
            <a:spLocks noGrp="1"/>
          </p:cNvSpPr>
          <p:nvPr>
            <p:ph type="dt" sz="half" idx="2"/>
          </p:nvPr>
        </p:nvSpPr>
        <p:spPr>
          <a:xfrm>
            <a:off x="8716884" y="6356350"/>
            <a:ext cx="2773273" cy="365125"/>
          </a:xfrm>
          <a:prstGeom prst="rect">
            <a:avLst/>
          </a:prstGeom>
        </p:spPr>
        <p:txBody>
          <a:bodyPr vert="horz" lIns="0" tIns="0" rIns="0" bIns="0" rtlCol="0" anchor="ctr"/>
          <a:lstStyle>
            <a:lvl1pPr algn="ctr">
              <a:defRPr sz="1200">
                <a:solidFill>
                  <a:srgbClr val="5B6770"/>
                </a:solidFill>
              </a:defRPr>
            </a:lvl1pPr>
          </a:lstStyle>
          <a:p>
            <a:fld id="{B145F6E8-FE0B-4A87-A96D-6C3DE3AC3724}" type="datetime4">
              <a:rPr lang="en-US" smtClean="0"/>
              <a:t>May 12, 2026</a:t>
            </a:fld>
            <a:endParaRPr lang="en-US" dirty="0"/>
          </a:p>
        </p:txBody>
      </p:sp>
      <p:sp>
        <p:nvSpPr>
          <p:cNvPr id="5" name="Footer Placeholder 4">
            <a:extLst>
              <a:ext uri="{FF2B5EF4-FFF2-40B4-BE49-F238E27FC236}">
                <a16:creationId xmlns:a16="http://schemas.microsoft.com/office/drawing/2014/main" id="{1C71D105-0AFC-E989-21E7-4A7577224539}"/>
              </a:ext>
            </a:extLst>
          </p:cNvPr>
          <p:cNvSpPr>
            <a:spLocks noGrp="1"/>
          </p:cNvSpPr>
          <p:nvPr>
            <p:ph type="ftr" sz="quarter" idx="3"/>
          </p:nvPr>
        </p:nvSpPr>
        <p:spPr>
          <a:xfrm>
            <a:off x="533400" y="6356350"/>
            <a:ext cx="8010526" cy="365125"/>
          </a:xfrm>
          <a:prstGeom prst="rect">
            <a:avLst/>
          </a:prstGeom>
          <a:solidFill>
            <a:schemeClr val="bg1"/>
          </a:solidFill>
        </p:spPr>
        <p:txBody>
          <a:bodyPr vert="horz" lIns="0" tIns="0" rIns="0" bIns="0" rtlCol="0" anchor="ctr"/>
          <a:lstStyle>
            <a:lvl1pPr algn="l">
              <a:defRPr sz="1200">
                <a:solidFill>
                  <a:srgbClr val="5B6770"/>
                </a:solidFill>
              </a:defRPr>
            </a:lvl1pPr>
          </a:lstStyle>
          <a:p>
            <a:endParaRPr lang="en-US" dirty="0"/>
          </a:p>
        </p:txBody>
      </p:sp>
      <p:sp>
        <p:nvSpPr>
          <p:cNvPr id="6" name="Slide Number Placeholder 5">
            <a:extLst>
              <a:ext uri="{FF2B5EF4-FFF2-40B4-BE49-F238E27FC236}">
                <a16:creationId xmlns:a16="http://schemas.microsoft.com/office/drawing/2014/main" id="{AD294E2B-7999-A86B-70B0-0CA8AF3AB003}"/>
              </a:ext>
            </a:extLst>
          </p:cNvPr>
          <p:cNvSpPr>
            <a:spLocks noGrp="1"/>
          </p:cNvSpPr>
          <p:nvPr>
            <p:ph type="sldNum" sz="quarter" idx="4"/>
          </p:nvPr>
        </p:nvSpPr>
        <p:spPr>
          <a:xfrm>
            <a:off x="11658600" y="6356350"/>
            <a:ext cx="533400" cy="365125"/>
          </a:xfrm>
          <a:prstGeom prst="rect">
            <a:avLst/>
          </a:prstGeom>
          <a:solidFill>
            <a:schemeClr val="bg1"/>
          </a:solidFill>
        </p:spPr>
        <p:txBody>
          <a:bodyPr vert="horz" wrap="square" lIns="91440" tIns="45720" rIns="91440" bIns="45720" rtlCol="0" anchor="ctr">
            <a:normAutofit/>
          </a:bodyPr>
          <a:lstStyle>
            <a:lvl1pPr algn="ctr">
              <a:defRPr sz="1200" b="1">
                <a:solidFill>
                  <a:schemeClr val="accent1"/>
                </a:solidFill>
              </a:defRPr>
            </a:lvl1pPr>
          </a:lstStyle>
          <a:p>
            <a:fld id="{BCDE79FB-97BA-492B-8D57-F1373F9ADA95}" type="slidenum">
              <a:rPr lang="en-US" smtClean="0"/>
              <a:pPr/>
              <a:t>‹#›</a:t>
            </a:fld>
            <a:endParaRPr lang="en-US" dirty="0"/>
          </a:p>
        </p:txBody>
      </p:sp>
      <p:pic>
        <p:nvPicPr>
          <p:cNvPr id="23" name="Graphic 22" descr="ERCOT logo">
            <a:extLst>
              <a:ext uri="{FF2B5EF4-FFF2-40B4-BE49-F238E27FC236}">
                <a16:creationId xmlns:a16="http://schemas.microsoft.com/office/drawing/2014/main" id="{860966C1-7702-678E-6F8A-91940323E9F1}"/>
              </a:ext>
            </a:extLst>
          </p:cNvPr>
          <p:cNvPicPr>
            <a:picLocks noChangeAspect="1"/>
          </p:cNvPicPr>
          <p:nvPr userDrawn="1"/>
        </p:nvPicPr>
        <p:blipFill>
          <a:blip>
            <a:extLst>
              <a:ext uri="{96DAC541-7B7A-43D3-8B79-37D633B846F1}">
                <asvg:svgBlip xmlns:asvg="http://schemas.microsoft.com/office/drawing/2016/SVG/main" r:embed="rId15"/>
              </a:ext>
            </a:extLst>
          </a:blip>
          <a:srcRect/>
          <a:stretch/>
        </p:blipFill>
        <p:spPr>
          <a:xfrm>
            <a:off x="137956" y="108220"/>
            <a:ext cx="703682" cy="259285"/>
          </a:xfrm>
          <a:prstGeom prst="rect">
            <a:avLst/>
          </a:prstGeom>
        </p:spPr>
      </p:pic>
      <p:grpSp>
        <p:nvGrpSpPr>
          <p:cNvPr id="7" name="Group 6" descr="Confidential document label">
            <a:extLst>
              <a:ext uri="{FF2B5EF4-FFF2-40B4-BE49-F238E27FC236}">
                <a16:creationId xmlns:a16="http://schemas.microsoft.com/office/drawing/2014/main" id="{7CE24704-51D7-2CB8-A1DB-A39B7EEEA928}"/>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22AAAB4-B1A4-DCFD-AF60-75F135DD9F6D}"/>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2209C7F2-C29B-60A9-D309-0B97779BE9DF}"/>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dirty="0">
                  <a:solidFill>
                    <a:schemeClr val="bg1"/>
                  </a:solidFill>
                </a:rPr>
                <a:t>PUBLIC</a:t>
              </a:r>
            </a:p>
          </p:txBody>
        </p:sp>
      </p:grpSp>
    </p:spTree>
    <p:extLst>
      <p:ext uri="{BB962C8B-B14F-4D97-AF65-F5344CB8AC3E}">
        <p14:creationId xmlns:p14="http://schemas.microsoft.com/office/powerpoint/2010/main" val="3499037964"/>
      </p:ext>
    </p:extLst>
  </p:cSld>
  <p:clrMap bg1="lt1" tx1="dk1" bg2="lt2" tx2="dk2" accent1="accent1" accent2="accent2" accent3="accent3" accent4="accent4" accent5="accent5" accent6="accent6" hlink="hlink" folHlink="folHlink"/>
  <p:sldLayoutIdLst>
    <p:sldLayoutId id="2147483661" r:id="rId1"/>
    <p:sldLayoutId id="2147483671" r:id="rId2"/>
    <p:sldLayoutId id="2147483673" r:id="rId3"/>
    <p:sldLayoutId id="2147483672" r:id="rId4"/>
    <p:sldLayoutId id="2147483682" r:id="rId5"/>
    <p:sldLayoutId id="2147483664" r:id="rId6"/>
    <p:sldLayoutId id="2147483668" r:id="rId7"/>
    <p:sldLayoutId id="2147483669" r:id="rId8"/>
    <p:sldLayoutId id="2147483666" r:id="rId9"/>
    <p:sldLayoutId id="2147483675" r:id="rId10"/>
    <p:sldLayoutId id="2147483679" r:id="rId11"/>
    <p:sldLayoutId id="2147483676" r:id="rId12"/>
    <p:sldLayoutId id="2147483680" r:id="rId13"/>
  </p:sldLayoutIdLst>
  <p:hf hdr="0" ftr="0" dt="0"/>
  <p:txStyles>
    <p:title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300"/>
        </a:spcBef>
        <a:spcAft>
          <a:spcPts val="300"/>
        </a:spcAft>
        <a:buFont typeface="Arial" panose="020B0604020202020204" pitchFamily="34" charset="0"/>
        <a:buNone/>
        <a:defRPr sz="22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8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6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2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7344">
          <p15:clr>
            <a:srgbClr val="F26B43"/>
          </p15:clr>
        </p15:guide>
        <p15:guide id="3" pos="312" userDrawn="1">
          <p15:clr>
            <a:srgbClr val="F26B43"/>
          </p15:clr>
        </p15:guide>
        <p15:guide id="5" pos="3840" userDrawn="1">
          <p15:clr>
            <a:srgbClr val="F26B43"/>
          </p15:clr>
        </p15:guide>
        <p15:guide id="6" orient="horz" pos="1056" userDrawn="1">
          <p15:clr>
            <a:srgbClr val="F26B43"/>
          </p15:clr>
        </p15:guide>
        <p15:guide id="7" orient="horz" pos="2260" userDrawn="1">
          <p15:clr>
            <a:srgbClr val="F26B43"/>
          </p15:clr>
        </p15:guide>
        <p15:guide id="8" orient="horz" pos="3888"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mailto:Gnanaprabhu.Gnanam@ercot.com" TargetMode="Externa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2.xml"/><Relationship Id="rId1" Type="http://schemas.openxmlformats.org/officeDocument/2006/relationships/slideLayout" Target="../slideLayouts/slideLayout15.xml"/><Relationship Id="rId5" Type="http://schemas.openxmlformats.org/officeDocument/2006/relationships/slide" Target="slide14.xml"/><Relationship Id="rId4" Type="http://schemas.openxmlformats.org/officeDocument/2006/relationships/slide" Target="slide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image" Target="../media/image10.sv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BAF31B-7178-C607-17D8-2A2BD0BBEF7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D499839-B798-E7B3-DB15-49FAE56390EE}"/>
              </a:ext>
            </a:extLst>
          </p:cNvPr>
          <p:cNvSpPr>
            <a:spLocks noGrp="1"/>
          </p:cNvSpPr>
          <p:nvPr>
            <p:ph type="ctrTitle"/>
          </p:nvPr>
        </p:nvSpPr>
        <p:spPr>
          <a:xfrm>
            <a:off x="5065088" y="1256018"/>
            <a:ext cx="6316168" cy="4604008"/>
          </a:xfrm>
        </p:spPr>
        <p:txBody>
          <a:bodyPr/>
          <a:lstStyle/>
          <a:p>
            <a:pPr>
              <a:lnSpc>
                <a:spcPct val="100000"/>
              </a:lnSpc>
              <a:spcBef>
                <a:spcPts val="300"/>
              </a:spcBef>
              <a:spcAft>
                <a:spcPts val="300"/>
              </a:spcAft>
              <a:defRPr/>
            </a:pPr>
            <a:r>
              <a:rPr lang="en-US" sz="2400" dirty="0">
                <a:solidFill>
                  <a:schemeClr val="tx2"/>
                </a:solidFill>
              </a:rPr>
              <a:t>Oncor Electric Delivery Company LLC (Oncor) – Combined Oncor </a:t>
            </a:r>
            <a:r>
              <a:rPr lang="en-US" sz="2400" dirty="0"/>
              <a:t>Set 1 North Central &amp; South Central Texas Reliability Project </a:t>
            </a:r>
            <a:r>
              <a:rPr lang="en-US" sz="2400" dirty="0">
                <a:solidFill>
                  <a:schemeClr val="tx2"/>
                </a:solidFill>
              </a:rPr>
              <a:t>&amp; Oncor </a:t>
            </a:r>
            <a:r>
              <a:rPr lang="en-US" sz="2400" dirty="0"/>
              <a:t>Set 2 North Central &amp; South Central Texas Reliability Project</a:t>
            </a:r>
            <a:r>
              <a:rPr lang="en-US" sz="2400" dirty="0">
                <a:solidFill>
                  <a:schemeClr val="tx2"/>
                </a:solidFill>
              </a:rPr>
              <a:t> (25RPG041 &amp; 25RPG043)</a:t>
            </a:r>
            <a:br>
              <a:rPr lang="en-US" sz="2800" dirty="0">
                <a:solidFill>
                  <a:schemeClr val="tx2"/>
                </a:solidFill>
              </a:rPr>
            </a:br>
            <a:br>
              <a:rPr lang="en-US" sz="1400" b="0" dirty="0"/>
            </a:br>
            <a:br>
              <a:rPr lang="en-US" sz="1400" b="0" dirty="0"/>
            </a:br>
            <a:br>
              <a:rPr lang="en-US" sz="1400" b="0" dirty="0"/>
            </a:br>
            <a:r>
              <a:rPr lang="en-US" b="0" i="1" dirty="0"/>
              <a:t>Prabhu Gnanam</a:t>
            </a:r>
            <a:br>
              <a:rPr lang="en-US" b="0" i="1" dirty="0"/>
            </a:br>
            <a:r>
              <a:rPr lang="en-US" b="0" i="1" dirty="0"/>
              <a:t>Director, Grid Planning</a:t>
            </a:r>
            <a:br>
              <a:rPr lang="en-US" b="0" i="1" dirty="0"/>
            </a:br>
            <a:br>
              <a:rPr lang="en-US" b="0" i="1" dirty="0"/>
            </a:br>
            <a:r>
              <a:rPr lang="en-US" sz="1800" b="0" dirty="0"/>
              <a:t>Technical Advisory Committee Meeting</a:t>
            </a:r>
            <a:br>
              <a:rPr lang="en-US" sz="1800" b="0" dirty="0"/>
            </a:br>
            <a:r>
              <a:rPr lang="en-US" sz="1600" b="0" dirty="0"/>
              <a:t>May 19, 2026</a:t>
            </a:r>
            <a:endParaRPr lang="en-US" dirty="0"/>
          </a:p>
        </p:txBody>
      </p:sp>
    </p:spTree>
    <p:extLst>
      <p:ext uri="{BB962C8B-B14F-4D97-AF65-F5344CB8AC3E}">
        <p14:creationId xmlns:p14="http://schemas.microsoft.com/office/powerpoint/2010/main" val="35846111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9">
            <a:extLst>
              <a:ext uri="{FF2B5EF4-FFF2-40B4-BE49-F238E27FC236}">
                <a16:creationId xmlns:a16="http://schemas.microsoft.com/office/drawing/2014/main" id="{C5B32BFE-B73E-B6A0-D6F1-B0BDBD288C77}"/>
              </a:ext>
            </a:extLst>
          </p:cNvPr>
          <p:cNvSpPr>
            <a:spLocks noGrp="1"/>
          </p:cNvSpPr>
          <p:nvPr>
            <p:ph type="title"/>
          </p:nvPr>
        </p:nvSpPr>
        <p:spPr/>
        <p:txBody>
          <a:bodyPr anchor="ctr">
            <a:normAutofit/>
          </a:bodyPr>
          <a:lstStyle/>
          <a:p>
            <a:r>
              <a:rPr lang="en-US" sz="4000" dirty="0">
                <a:solidFill>
                  <a:schemeClr val="tx1"/>
                </a:solidFill>
              </a:rPr>
              <a:t>Thank you!</a:t>
            </a:r>
            <a:br>
              <a:rPr lang="en-US" sz="4000" dirty="0">
                <a:solidFill>
                  <a:schemeClr val="tx1"/>
                </a:solidFill>
              </a:rPr>
            </a:br>
            <a:r>
              <a:rPr lang="en-US" dirty="0"/>
              <a:t>Questions/Comments?</a:t>
            </a:r>
            <a:endParaRPr lang="en-US" sz="4000" dirty="0">
              <a:solidFill>
                <a:schemeClr val="tx1"/>
              </a:solidFill>
            </a:endParaRPr>
          </a:p>
        </p:txBody>
      </p:sp>
      <p:sp>
        <p:nvSpPr>
          <p:cNvPr id="32" name="Content Placeholder 31">
            <a:extLst>
              <a:ext uri="{FF2B5EF4-FFF2-40B4-BE49-F238E27FC236}">
                <a16:creationId xmlns:a16="http://schemas.microsoft.com/office/drawing/2014/main" id="{74F9DF0B-10DE-1217-3D4A-12A1DB39672A}"/>
              </a:ext>
            </a:extLst>
          </p:cNvPr>
          <p:cNvSpPr>
            <a:spLocks noGrp="1"/>
          </p:cNvSpPr>
          <p:nvPr>
            <p:ph type="body" sz="quarter" idx="13"/>
          </p:nvPr>
        </p:nvSpPr>
        <p:spPr/>
        <p:txBody>
          <a:bodyPr/>
          <a:lstStyle/>
          <a:p>
            <a:r>
              <a:rPr lang="en-US" dirty="0">
                <a:hlinkClick r:id="rId2"/>
              </a:rPr>
              <a:t>G</a:t>
            </a:r>
            <a:r>
              <a:rPr lang="en-US" sz="2400" b="1" dirty="0">
                <a:solidFill>
                  <a:srgbClr val="00829B"/>
                </a:solidFill>
                <a:hlinkClick r:id="rId2"/>
              </a:rPr>
              <a:t>nanaprabhu.Gnanam@ercot.com</a:t>
            </a:r>
            <a:endParaRPr lang="en-US" sz="2400" b="1" dirty="0">
              <a:solidFill>
                <a:srgbClr val="00829B"/>
              </a:solidFill>
            </a:endParaRPr>
          </a:p>
        </p:txBody>
      </p:sp>
      <p:sp>
        <p:nvSpPr>
          <p:cNvPr id="4" name="Slide Number Placeholder 3">
            <a:extLst>
              <a:ext uri="{FF2B5EF4-FFF2-40B4-BE49-F238E27FC236}">
                <a16:creationId xmlns:a16="http://schemas.microsoft.com/office/drawing/2014/main" id="{419FAECD-8669-5985-A1B4-AB3FDFDF9980}"/>
              </a:ext>
            </a:extLst>
          </p:cNvPr>
          <p:cNvSpPr>
            <a:spLocks noGrp="1"/>
          </p:cNvSpPr>
          <p:nvPr>
            <p:ph type="sldNum" sz="quarter" idx="12"/>
          </p:nvPr>
        </p:nvSpPr>
        <p:spPr/>
        <p:txBody>
          <a:bodyPr/>
          <a:lstStyle/>
          <a:p>
            <a:fld id="{BCDE79FB-97BA-492B-8D57-F1373F9ADA95}" type="slidenum">
              <a:rPr lang="en-US" smtClean="0"/>
              <a:t>10</a:t>
            </a:fld>
            <a:endParaRPr lang="en-US" dirty="0"/>
          </a:p>
        </p:txBody>
      </p:sp>
    </p:spTree>
    <p:extLst>
      <p:ext uri="{BB962C8B-B14F-4D97-AF65-F5344CB8AC3E}">
        <p14:creationId xmlns:p14="http://schemas.microsoft.com/office/powerpoint/2010/main" val="27647814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DD2941-6D7A-FB1A-427E-A52ED70C742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7E780C0-4900-37BE-DAF2-6E8D087F709A}"/>
              </a:ext>
            </a:extLst>
          </p:cNvPr>
          <p:cNvSpPr>
            <a:spLocks noGrp="1"/>
          </p:cNvSpPr>
          <p:nvPr>
            <p:ph type="title"/>
          </p:nvPr>
        </p:nvSpPr>
        <p:spPr/>
        <p:txBody>
          <a:bodyPr/>
          <a:lstStyle/>
          <a:p>
            <a:r>
              <a:rPr lang="en-US" dirty="0"/>
              <a:t>Appendix</a:t>
            </a:r>
          </a:p>
        </p:txBody>
      </p:sp>
      <p:sp>
        <p:nvSpPr>
          <p:cNvPr id="21" name="Text Placeholder 35">
            <a:extLst>
              <a:ext uri="{FF2B5EF4-FFF2-40B4-BE49-F238E27FC236}">
                <a16:creationId xmlns:a16="http://schemas.microsoft.com/office/drawing/2014/main" id="{342EE477-B301-D10F-0DF4-C541D8BC7815}"/>
              </a:ext>
            </a:extLst>
          </p:cNvPr>
          <p:cNvSpPr>
            <a:spLocks noGrp="1"/>
          </p:cNvSpPr>
          <p:nvPr>
            <p:ph type="body" sz="quarter" idx="13"/>
          </p:nvPr>
        </p:nvSpPr>
        <p:spPr>
          <a:xfrm>
            <a:off x="530868" y="3501136"/>
            <a:ext cx="5565131" cy="2671064"/>
          </a:xfrm>
        </p:spPr>
        <p:txBody>
          <a:bodyPr anchor="ctr"/>
          <a:lstStyle/>
          <a:p>
            <a:pPr marL="514350" indent="-228600">
              <a:buFont typeface="Arial" panose="020B0604020202020204" pitchFamily="34" charset="0"/>
              <a:buChar char="•"/>
            </a:pPr>
            <a:r>
              <a:rPr lang="en-US" sz="1600" b="0" dirty="0">
                <a:solidFill>
                  <a:schemeClr val="tx1"/>
                </a:solidFill>
              </a:rPr>
              <a:t>Appendix A1: Group 1 Upgrades</a:t>
            </a:r>
          </a:p>
          <a:p>
            <a:pPr marL="514350" indent="-228600">
              <a:buFont typeface="Arial" panose="020B0604020202020204" pitchFamily="34" charset="0"/>
              <a:buChar char="•"/>
            </a:pPr>
            <a:r>
              <a:rPr lang="en-US" sz="1600" b="0" dirty="0">
                <a:solidFill>
                  <a:schemeClr val="tx1"/>
                </a:solidFill>
              </a:rPr>
              <a:t>Appendix A2: Group 2 Upgrades</a:t>
            </a:r>
          </a:p>
          <a:p>
            <a:pPr marL="514350" indent="-228600">
              <a:buFont typeface="Arial" panose="020B0604020202020204" pitchFamily="34" charset="0"/>
              <a:buChar char="•"/>
            </a:pPr>
            <a:r>
              <a:rPr lang="en-US" sz="1600" b="0" dirty="0">
                <a:solidFill>
                  <a:schemeClr val="tx1"/>
                </a:solidFill>
              </a:rPr>
              <a:t>Appendix A3: Group 3 Upgrades</a:t>
            </a:r>
          </a:p>
          <a:p>
            <a:pPr marL="514350" indent="-228600">
              <a:buFont typeface="Arial" panose="020B0604020202020204" pitchFamily="34" charset="0"/>
              <a:buChar char="•"/>
            </a:pPr>
            <a:r>
              <a:rPr lang="en-US" sz="1600" b="0" dirty="0">
                <a:solidFill>
                  <a:schemeClr val="tx1"/>
                </a:solidFill>
              </a:rPr>
              <a:t>Appendix B: ERCOT Recommendation</a:t>
            </a:r>
          </a:p>
        </p:txBody>
      </p:sp>
      <p:sp>
        <p:nvSpPr>
          <p:cNvPr id="5" name="Slide Number Placeholder 4">
            <a:extLst>
              <a:ext uri="{FF2B5EF4-FFF2-40B4-BE49-F238E27FC236}">
                <a16:creationId xmlns:a16="http://schemas.microsoft.com/office/drawing/2014/main" id="{1BE12062-E70D-0B3C-57E6-916716B63A7C}"/>
              </a:ext>
            </a:extLst>
          </p:cNvPr>
          <p:cNvSpPr>
            <a:spLocks noGrp="1"/>
          </p:cNvSpPr>
          <p:nvPr>
            <p:ph type="sldNum" sz="quarter" idx="12"/>
          </p:nvPr>
        </p:nvSpPr>
        <p:spPr/>
        <p:txBody>
          <a:bodyPr wrap="square" anchor="ctr">
            <a:normAutofit/>
          </a:bodyPr>
          <a:lstStyle/>
          <a:p>
            <a:pPr>
              <a:spcAft>
                <a:spcPts val="600"/>
              </a:spcAft>
            </a:pPr>
            <a:fld id="{BCDE79FB-97BA-492B-8D57-F1373F9ADA95}" type="slidenum">
              <a:rPr lang="en-US" smtClean="0"/>
              <a:pPr>
                <a:spcAft>
                  <a:spcPts val="600"/>
                </a:spcAft>
              </a:pPr>
              <a:t>11</a:t>
            </a:fld>
            <a:endParaRPr lang="en-US" dirty="0"/>
          </a:p>
        </p:txBody>
      </p:sp>
    </p:spTree>
    <p:extLst>
      <p:ext uri="{BB962C8B-B14F-4D97-AF65-F5344CB8AC3E}">
        <p14:creationId xmlns:p14="http://schemas.microsoft.com/office/powerpoint/2010/main" val="4171211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7C1CE6-822A-EE50-D0CA-D5511D803B95}"/>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0F0DA80-AC7F-D58C-29D3-EED2148213AF}"/>
              </a:ext>
            </a:extLst>
          </p:cNvPr>
          <p:cNvSpPr>
            <a:spLocks noGrp="1"/>
          </p:cNvSpPr>
          <p:nvPr>
            <p:ph type="title"/>
          </p:nvPr>
        </p:nvSpPr>
        <p:spPr/>
        <p:txBody>
          <a:bodyPr/>
          <a:lstStyle/>
          <a:p>
            <a:r>
              <a:rPr lang="en-US" dirty="0"/>
              <a:t>Appendix A1: Group 1 Upgrades</a:t>
            </a:r>
            <a:endParaRPr lang="en-US" dirty="0">
              <a:highlight>
                <a:srgbClr val="FFFF00"/>
              </a:highlight>
            </a:endParaRPr>
          </a:p>
        </p:txBody>
      </p:sp>
      <p:sp>
        <p:nvSpPr>
          <p:cNvPr id="2" name="Slide Number Placeholder 1">
            <a:extLst>
              <a:ext uri="{FF2B5EF4-FFF2-40B4-BE49-F238E27FC236}">
                <a16:creationId xmlns:a16="http://schemas.microsoft.com/office/drawing/2014/main" id="{0F791BEE-F9D0-BA27-DFE8-E466531DD9DD}"/>
              </a:ext>
            </a:extLst>
          </p:cNvPr>
          <p:cNvSpPr>
            <a:spLocks noGrp="1"/>
          </p:cNvSpPr>
          <p:nvPr>
            <p:ph type="sldNum" sz="quarter" idx="12"/>
          </p:nvPr>
        </p:nvSpPr>
        <p:spPr/>
        <p:txBody>
          <a:bodyPr/>
          <a:lstStyle/>
          <a:p>
            <a:fld id="{1D93BD3E-1E9A-4970-A6F7-E7AC52762E0C}" type="slidenum">
              <a:rPr lang="en-US" smtClean="0"/>
              <a:pPr/>
              <a:t>12</a:t>
            </a:fld>
            <a:endParaRPr lang="en-US"/>
          </a:p>
        </p:txBody>
      </p:sp>
      <p:graphicFrame>
        <p:nvGraphicFramePr>
          <p:cNvPr id="4" name="Content Placeholder 8">
            <a:extLst>
              <a:ext uri="{FF2B5EF4-FFF2-40B4-BE49-F238E27FC236}">
                <a16:creationId xmlns:a16="http://schemas.microsoft.com/office/drawing/2014/main" id="{2CF44CD9-CE71-7DBD-AEF6-359959DD4A3D}"/>
              </a:ext>
            </a:extLst>
          </p:cNvPr>
          <p:cNvGraphicFramePr>
            <a:graphicFrameLocks/>
          </p:cNvGraphicFramePr>
          <p:nvPr>
            <p:extLst>
              <p:ext uri="{D42A27DB-BD31-4B8C-83A1-F6EECF244321}">
                <p14:modId xmlns:p14="http://schemas.microsoft.com/office/powerpoint/2010/main" val="2428901504"/>
              </p:ext>
            </p:extLst>
          </p:nvPr>
        </p:nvGraphicFramePr>
        <p:xfrm>
          <a:off x="603535" y="1461371"/>
          <a:ext cx="10984929" cy="2402603"/>
        </p:xfrm>
        <a:graphic>
          <a:graphicData uri="http://schemas.openxmlformats.org/drawingml/2006/table">
            <a:tbl>
              <a:tblPr>
                <a:tableStyleId>{5C22544A-7EE6-4342-B048-85BDC9FD1C3A}</a:tableStyleId>
              </a:tblPr>
              <a:tblGrid>
                <a:gridCol w="7225729">
                  <a:extLst>
                    <a:ext uri="{9D8B030D-6E8A-4147-A177-3AD203B41FA5}">
                      <a16:colId xmlns:a16="http://schemas.microsoft.com/office/drawing/2014/main" val="2210580432"/>
                    </a:ext>
                  </a:extLst>
                </a:gridCol>
                <a:gridCol w="1949450">
                  <a:extLst>
                    <a:ext uri="{9D8B030D-6E8A-4147-A177-3AD203B41FA5}">
                      <a16:colId xmlns:a16="http://schemas.microsoft.com/office/drawing/2014/main" val="1642240593"/>
                    </a:ext>
                  </a:extLst>
                </a:gridCol>
                <a:gridCol w="1809750">
                  <a:extLst>
                    <a:ext uri="{9D8B030D-6E8A-4147-A177-3AD203B41FA5}">
                      <a16:colId xmlns:a16="http://schemas.microsoft.com/office/drawing/2014/main" val="3031041077"/>
                    </a:ext>
                  </a:extLst>
                </a:gridCol>
              </a:tblGrid>
              <a:tr h="390923">
                <a:tc>
                  <a:txBody>
                    <a:bodyPr/>
                    <a:lstStyle/>
                    <a:p>
                      <a:pPr algn="ctr" fontAlgn="ctr"/>
                      <a:r>
                        <a:rPr lang="en-US" sz="1200" b="1" i="0" u="none" strike="noStrike" dirty="0">
                          <a:solidFill>
                            <a:schemeClr val="bg1"/>
                          </a:solidFill>
                          <a:effectLst/>
                          <a:latin typeface="+mn-lt"/>
                        </a:rPr>
                        <a:t>Oncor Project Description</a:t>
                      </a:r>
                    </a:p>
                  </a:txBody>
                  <a:tcPr marL="9525" marR="9525" marT="9525" marB="0" anchor="ctr">
                    <a:solidFill>
                      <a:schemeClr val="accent1"/>
                    </a:solidFill>
                  </a:tcPr>
                </a:tc>
                <a:tc>
                  <a:txBody>
                    <a:bodyPr/>
                    <a:lstStyle/>
                    <a:p>
                      <a:pPr algn="ctr" fontAlgn="ctr"/>
                      <a:r>
                        <a:rPr lang="en-US" sz="1200" b="1" u="none" strike="noStrike" dirty="0">
                          <a:solidFill>
                            <a:schemeClr val="bg1"/>
                          </a:solidFill>
                          <a:effectLst/>
                          <a:latin typeface="+mn-lt"/>
                        </a:rPr>
                        <a:t>RTP Project Number</a:t>
                      </a:r>
                      <a:endParaRPr lang="en-US" sz="1200" b="1" i="0" u="none" strike="noStrike" dirty="0">
                        <a:solidFill>
                          <a:schemeClr val="bg1"/>
                        </a:solidFill>
                        <a:effectLst/>
                        <a:latin typeface="+mn-lt"/>
                      </a:endParaRPr>
                    </a:p>
                  </a:txBody>
                  <a:tcPr marL="9525" marR="9525" marT="9525" marB="0" anchor="ctr">
                    <a:solidFill>
                      <a:schemeClr val="accent1"/>
                    </a:solidFill>
                  </a:tcPr>
                </a:tc>
                <a:tc>
                  <a:txBody>
                    <a:bodyPr/>
                    <a:lstStyle/>
                    <a:p>
                      <a:pPr algn="ctr" fontAlgn="ctr"/>
                      <a:r>
                        <a:rPr lang="en-US" sz="1200" b="1" u="none" strike="noStrike" dirty="0">
                          <a:solidFill>
                            <a:schemeClr val="bg1"/>
                          </a:solidFill>
                          <a:effectLst/>
                          <a:latin typeface="+mn-lt"/>
                        </a:rPr>
                        <a:t>Counties</a:t>
                      </a:r>
                      <a:endParaRPr lang="en-US" sz="1200" b="1" i="0" u="none" strike="noStrike" dirty="0">
                        <a:solidFill>
                          <a:schemeClr val="bg1"/>
                        </a:solidFill>
                        <a:effectLst/>
                        <a:latin typeface="+mn-lt"/>
                      </a:endParaRPr>
                    </a:p>
                  </a:txBody>
                  <a:tcPr marL="9525" marR="9525" marT="9525" marB="0" anchor="ctr">
                    <a:solidFill>
                      <a:schemeClr val="accent1"/>
                    </a:solidFill>
                  </a:tcPr>
                </a:tc>
                <a:extLst>
                  <a:ext uri="{0D108BD9-81ED-4DB2-BD59-A6C34878D82A}">
                    <a16:rowId xmlns:a16="http://schemas.microsoft.com/office/drawing/2014/main" val="1235156207"/>
                  </a:ext>
                </a:extLst>
              </a:tr>
              <a:tr h="822960">
                <a:tc>
                  <a:txBody>
                    <a:bodyPr/>
                    <a:lstStyle/>
                    <a:p>
                      <a:pPr algn="ctr" fontAlgn="b">
                        <a:buNone/>
                      </a:pPr>
                      <a:r>
                        <a:rPr lang="en-US" sz="1200" b="0" i="0" u="none" strike="noStrike" dirty="0">
                          <a:solidFill>
                            <a:schemeClr val="tx2"/>
                          </a:solidFill>
                          <a:effectLst/>
                          <a:latin typeface="+mn-lt"/>
                        </a:rPr>
                        <a:t>Construct a new Tower 345-kV Switch (SW);</a:t>
                      </a:r>
                    </a:p>
                    <a:p>
                      <a:pPr algn="ctr" fontAlgn="b">
                        <a:buNone/>
                      </a:pPr>
                      <a:r>
                        <a:rPr lang="en-US" sz="1200" b="0" i="0" u="none" strike="noStrike" dirty="0">
                          <a:solidFill>
                            <a:schemeClr val="tx2"/>
                          </a:solidFill>
                          <a:effectLst/>
                          <a:latin typeface="+mn-lt"/>
                        </a:rPr>
                        <a:t>Terminate the existing Salado SW to Knob Creek SW 345-kV Line into the new Tower 345-kV SW;</a:t>
                      </a:r>
                    </a:p>
                    <a:p>
                      <a:pPr algn="ctr" fontAlgn="b">
                        <a:buNone/>
                      </a:pPr>
                      <a:r>
                        <a:rPr lang="en-US" sz="1200" b="0" i="0" u="none" strike="noStrike" dirty="0">
                          <a:solidFill>
                            <a:schemeClr val="tx2"/>
                          </a:solidFill>
                          <a:effectLst/>
                          <a:latin typeface="+mn-lt"/>
                        </a:rPr>
                        <a:t>Construct a new Tower SW to Knob Creek 345-kV Line on separate structures, ~1.2-mile</a:t>
                      </a:r>
                    </a:p>
                    <a:p>
                      <a:pPr algn="ctr" fontAlgn="b">
                        <a:buNone/>
                      </a:pPr>
                      <a:r>
                        <a:rPr lang="en-US" sz="1200" b="0" i="0" u="none" strike="noStrike" dirty="0">
                          <a:solidFill>
                            <a:schemeClr val="tx2"/>
                          </a:solidFill>
                          <a:effectLst/>
                          <a:latin typeface="+mn-lt"/>
                        </a:rPr>
                        <a:t>Rebuild the Salado SW to Tower SW 345-kV Line, ~12.4-mile;</a:t>
                      </a:r>
                    </a:p>
                  </a:txBody>
                  <a:tcPr marL="9525" marR="9525" marT="9525" marB="0" anchor="ctr"/>
                </a:tc>
                <a:tc>
                  <a:txBody>
                    <a:bodyPr/>
                    <a:lstStyle/>
                    <a:p>
                      <a:pPr algn="ctr" fontAlgn="b">
                        <a:buNone/>
                      </a:pPr>
                      <a:r>
                        <a:rPr lang="en-US" sz="1200" b="0" i="0" u="none" strike="noStrike" dirty="0">
                          <a:solidFill>
                            <a:schemeClr val="tx2"/>
                          </a:solidFill>
                          <a:effectLst/>
                          <a:latin typeface="+mn-lt"/>
                        </a:rPr>
                        <a:t>2024-NC12</a:t>
                      </a:r>
                    </a:p>
                  </a:txBody>
                  <a:tcPr marL="9525" marR="9525" marT="9525" marB="0" anchor="ctr"/>
                </a:tc>
                <a:tc>
                  <a:txBody>
                    <a:bodyPr/>
                    <a:lstStyle/>
                    <a:p>
                      <a:pPr algn="ctr" fontAlgn="b">
                        <a:buNone/>
                      </a:pPr>
                      <a:r>
                        <a:rPr lang="en-US" sz="1200" b="0" i="0" u="none" strike="noStrike" dirty="0">
                          <a:solidFill>
                            <a:schemeClr val="tx2"/>
                          </a:solidFill>
                          <a:effectLst/>
                          <a:latin typeface="+mn-lt"/>
                        </a:rPr>
                        <a:t>Bell</a:t>
                      </a:r>
                    </a:p>
                  </a:txBody>
                  <a:tcPr marL="9525" marR="9525" marT="9525" marB="0" anchor="ctr"/>
                </a:tc>
                <a:extLst>
                  <a:ext uri="{0D108BD9-81ED-4DB2-BD59-A6C34878D82A}">
                    <a16:rowId xmlns:a16="http://schemas.microsoft.com/office/drawing/2014/main" val="1082988566"/>
                  </a:ext>
                </a:extLst>
              </a:tr>
              <a:tr h="36576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200" b="0" i="0" u="none" strike="noStrike" dirty="0">
                          <a:solidFill>
                            <a:schemeClr val="tx2"/>
                          </a:solidFill>
                          <a:effectLst/>
                          <a:latin typeface="+mn-lt"/>
                        </a:rPr>
                        <a:t>Rebuild the existing Temple SW to Temple Pecan Creek SW 345-kV Double-Circuit Line, ~4.5-mile;</a:t>
                      </a:r>
                    </a:p>
                  </a:txBody>
                  <a:tcPr marL="9525" marR="9525" marT="9525" marB="0" anchor="ctr"/>
                </a:tc>
                <a:tc>
                  <a:txBody>
                    <a:bodyPr/>
                    <a:lstStyle/>
                    <a:p>
                      <a:pPr algn="ctr" fontAlgn="b">
                        <a:buNone/>
                      </a:pPr>
                      <a:r>
                        <a:rPr lang="en-US" sz="1200" b="0" i="0" u="none" strike="noStrike" dirty="0">
                          <a:solidFill>
                            <a:schemeClr val="tx2"/>
                          </a:solidFill>
                          <a:effectLst/>
                          <a:latin typeface="+mn-lt"/>
                        </a:rPr>
                        <a:t>2024-NC32</a:t>
                      </a:r>
                    </a:p>
                  </a:txBody>
                  <a:tcPr marL="9525" marR="9525" marT="9525" marB="0" anchor="ctr"/>
                </a:tc>
                <a:tc>
                  <a:txBody>
                    <a:bodyPr/>
                    <a:lstStyle/>
                    <a:p>
                      <a:pPr algn="ctr" fontAlgn="b">
                        <a:buNone/>
                      </a:pPr>
                      <a:r>
                        <a:rPr lang="en-US" sz="1200" b="0" i="0" u="none" strike="noStrike" dirty="0">
                          <a:solidFill>
                            <a:schemeClr val="tx2"/>
                          </a:solidFill>
                          <a:effectLst/>
                          <a:latin typeface="+mn-lt"/>
                        </a:rPr>
                        <a:t>Bell</a:t>
                      </a:r>
                    </a:p>
                  </a:txBody>
                  <a:tcPr marL="9525" marR="9525" marT="9525" marB="0" anchor="ctr"/>
                </a:tc>
                <a:extLst>
                  <a:ext uri="{0D108BD9-81ED-4DB2-BD59-A6C34878D82A}">
                    <a16:rowId xmlns:a16="http://schemas.microsoft.com/office/drawing/2014/main" val="636293677"/>
                  </a:ext>
                </a:extLst>
              </a:tr>
              <a:tr h="36576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200" b="0" i="0" u="none" strike="noStrike" dirty="0">
                          <a:solidFill>
                            <a:schemeClr val="tx2"/>
                          </a:solidFill>
                          <a:effectLst/>
                          <a:latin typeface="+mn-lt"/>
                        </a:rPr>
                        <a:t>Rebuild the existing Bell County East SW to Gibson SW 345-kV Double-Circuit Line, ~23.4-mile;</a:t>
                      </a:r>
                    </a:p>
                  </a:txBody>
                  <a:tcPr marL="9525" marR="9525" marT="9525" marB="0" anchor="ctr"/>
                </a:tc>
                <a:tc>
                  <a:txBody>
                    <a:bodyPr/>
                    <a:lstStyle/>
                    <a:p>
                      <a:pPr algn="ctr" fontAlgn="b">
                        <a:buNone/>
                      </a:pPr>
                      <a:r>
                        <a:rPr lang="en-US" sz="1200" b="0" i="0" u="none" strike="noStrike" dirty="0">
                          <a:solidFill>
                            <a:schemeClr val="tx2"/>
                          </a:solidFill>
                          <a:effectLst/>
                          <a:latin typeface="+mn-lt"/>
                        </a:rPr>
                        <a:t>2024-NC60 and 2024-NC91</a:t>
                      </a:r>
                    </a:p>
                  </a:txBody>
                  <a:tcPr marL="9525" marR="9525" marT="9525" marB="0" anchor="ctr"/>
                </a:tc>
                <a:tc>
                  <a:txBody>
                    <a:bodyPr/>
                    <a:lstStyle/>
                    <a:p>
                      <a:pPr algn="ctr" fontAlgn="b">
                        <a:buNone/>
                      </a:pPr>
                      <a:r>
                        <a:rPr lang="en-US" sz="1200" b="0" i="0" u="none" strike="noStrike" dirty="0">
                          <a:solidFill>
                            <a:schemeClr val="tx2"/>
                          </a:solidFill>
                          <a:effectLst/>
                          <a:latin typeface="+mn-lt"/>
                        </a:rPr>
                        <a:t>Bell and Milam</a:t>
                      </a:r>
                    </a:p>
                  </a:txBody>
                  <a:tcPr marL="9525" marR="9525" marT="9525" marB="0" anchor="ctr"/>
                </a:tc>
                <a:extLst>
                  <a:ext uri="{0D108BD9-81ED-4DB2-BD59-A6C34878D82A}">
                    <a16:rowId xmlns:a16="http://schemas.microsoft.com/office/drawing/2014/main" val="315792678"/>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200" b="0" i="0" u="none" strike="noStrike" dirty="0">
                          <a:solidFill>
                            <a:schemeClr val="tx2"/>
                          </a:solidFill>
                          <a:effectLst/>
                          <a:latin typeface="+mn-lt"/>
                        </a:rPr>
                        <a:t>Rebuild the existing Bell County East SW to Voss Lake SW 345-kV Double-Circuit Line, ~29.6-mile;</a:t>
                      </a:r>
                    </a:p>
                    <a:p>
                      <a:pPr marL="0" marR="0" lvl="0" indent="0" algn="ctr" defTabSz="914400" rtl="0" eaLnBrk="1" fontAlgn="b" latinLnBrk="0" hangingPunct="1">
                        <a:lnSpc>
                          <a:spcPct val="100000"/>
                        </a:lnSpc>
                        <a:spcBef>
                          <a:spcPts val="0"/>
                        </a:spcBef>
                        <a:spcAft>
                          <a:spcPts val="0"/>
                        </a:spcAft>
                        <a:buClrTx/>
                        <a:buSzTx/>
                        <a:buFontTx/>
                        <a:buNone/>
                        <a:tabLst/>
                        <a:defRPr/>
                      </a:pPr>
                      <a:r>
                        <a:rPr lang="en-US" sz="1200" b="0" i="0" u="none" strike="noStrike" dirty="0">
                          <a:solidFill>
                            <a:schemeClr val="tx2"/>
                          </a:solidFill>
                          <a:effectLst/>
                          <a:latin typeface="+mn-lt"/>
                        </a:rPr>
                        <a:t>Rebuild the existing Minerva SW to Cannon 138-kV Line, ~9.9-mile;</a:t>
                      </a:r>
                    </a:p>
                  </a:txBody>
                  <a:tcPr marL="9525" marR="9525" marT="9525" marB="0" anchor="ct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200" b="0" i="0" u="none" strike="noStrike" dirty="0">
                          <a:solidFill>
                            <a:schemeClr val="tx2"/>
                          </a:solidFill>
                          <a:effectLst/>
                          <a:latin typeface="+mn-lt"/>
                        </a:rPr>
                        <a:t>2024-SC28</a:t>
                      </a:r>
                    </a:p>
                  </a:txBody>
                  <a:tcPr marL="9525" marR="9525" marT="9525" marB="0" anchor="ct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200" b="0" i="0" u="none" strike="noStrike" dirty="0">
                          <a:solidFill>
                            <a:schemeClr val="tx2"/>
                          </a:solidFill>
                          <a:effectLst/>
                          <a:latin typeface="+mn-lt"/>
                        </a:rPr>
                        <a:t>Bell and Milam</a:t>
                      </a:r>
                    </a:p>
                  </a:txBody>
                  <a:tcPr marL="9525" marR="9525" marT="9525" marB="0" anchor="ctr"/>
                </a:tc>
                <a:extLst>
                  <a:ext uri="{0D108BD9-81ED-4DB2-BD59-A6C34878D82A}">
                    <a16:rowId xmlns:a16="http://schemas.microsoft.com/office/drawing/2014/main" val="2571697721"/>
                  </a:ext>
                </a:extLst>
              </a:tr>
            </a:tbl>
          </a:graphicData>
        </a:graphic>
      </p:graphicFrame>
    </p:spTree>
    <p:extLst>
      <p:ext uri="{BB962C8B-B14F-4D97-AF65-F5344CB8AC3E}">
        <p14:creationId xmlns:p14="http://schemas.microsoft.com/office/powerpoint/2010/main" val="2057105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FA1C9D-8566-9078-FD58-F2FC552D51EA}"/>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EA02BEB1-E1A8-FB51-28D3-4124598570A2}"/>
              </a:ext>
            </a:extLst>
          </p:cNvPr>
          <p:cNvSpPr>
            <a:spLocks noGrp="1"/>
          </p:cNvSpPr>
          <p:nvPr>
            <p:ph type="title"/>
          </p:nvPr>
        </p:nvSpPr>
        <p:spPr/>
        <p:txBody>
          <a:bodyPr/>
          <a:lstStyle/>
          <a:p>
            <a:r>
              <a:rPr lang="en-US" dirty="0"/>
              <a:t>Appendix A2: Group 2 Upgrades</a:t>
            </a:r>
            <a:endParaRPr lang="en-US" dirty="0">
              <a:highlight>
                <a:srgbClr val="FFFF00"/>
              </a:highlight>
            </a:endParaRPr>
          </a:p>
        </p:txBody>
      </p:sp>
      <p:sp>
        <p:nvSpPr>
          <p:cNvPr id="2" name="Slide Number Placeholder 1">
            <a:extLst>
              <a:ext uri="{FF2B5EF4-FFF2-40B4-BE49-F238E27FC236}">
                <a16:creationId xmlns:a16="http://schemas.microsoft.com/office/drawing/2014/main" id="{857014A9-80B8-545D-FE5F-AD39261385F1}"/>
              </a:ext>
            </a:extLst>
          </p:cNvPr>
          <p:cNvSpPr>
            <a:spLocks noGrp="1"/>
          </p:cNvSpPr>
          <p:nvPr>
            <p:ph type="sldNum" sz="quarter" idx="12"/>
          </p:nvPr>
        </p:nvSpPr>
        <p:spPr/>
        <p:txBody>
          <a:bodyPr/>
          <a:lstStyle/>
          <a:p>
            <a:fld id="{1D93BD3E-1E9A-4970-A6F7-E7AC52762E0C}" type="slidenum">
              <a:rPr lang="en-US" smtClean="0"/>
              <a:pPr/>
              <a:t>13</a:t>
            </a:fld>
            <a:endParaRPr lang="en-US"/>
          </a:p>
        </p:txBody>
      </p:sp>
      <p:graphicFrame>
        <p:nvGraphicFramePr>
          <p:cNvPr id="3" name="Content Placeholder 8">
            <a:extLst>
              <a:ext uri="{FF2B5EF4-FFF2-40B4-BE49-F238E27FC236}">
                <a16:creationId xmlns:a16="http://schemas.microsoft.com/office/drawing/2014/main" id="{F0AD78ED-8793-1D81-94DA-29F8A7B5C482}"/>
              </a:ext>
            </a:extLst>
          </p:cNvPr>
          <p:cNvGraphicFramePr>
            <a:graphicFrameLocks/>
          </p:cNvGraphicFramePr>
          <p:nvPr>
            <p:extLst>
              <p:ext uri="{D42A27DB-BD31-4B8C-83A1-F6EECF244321}">
                <p14:modId xmlns:p14="http://schemas.microsoft.com/office/powerpoint/2010/main" val="3439430033"/>
              </p:ext>
            </p:extLst>
          </p:nvPr>
        </p:nvGraphicFramePr>
        <p:xfrm>
          <a:off x="603535" y="1371600"/>
          <a:ext cx="10984929" cy="2603173"/>
        </p:xfrm>
        <a:graphic>
          <a:graphicData uri="http://schemas.openxmlformats.org/drawingml/2006/table">
            <a:tbl>
              <a:tblPr>
                <a:tableStyleId>{5C22544A-7EE6-4342-B048-85BDC9FD1C3A}</a:tableStyleId>
              </a:tblPr>
              <a:tblGrid>
                <a:gridCol w="7225729">
                  <a:extLst>
                    <a:ext uri="{9D8B030D-6E8A-4147-A177-3AD203B41FA5}">
                      <a16:colId xmlns:a16="http://schemas.microsoft.com/office/drawing/2014/main" val="2210580432"/>
                    </a:ext>
                  </a:extLst>
                </a:gridCol>
                <a:gridCol w="1949450">
                  <a:extLst>
                    <a:ext uri="{9D8B030D-6E8A-4147-A177-3AD203B41FA5}">
                      <a16:colId xmlns:a16="http://schemas.microsoft.com/office/drawing/2014/main" val="1642240593"/>
                    </a:ext>
                  </a:extLst>
                </a:gridCol>
                <a:gridCol w="1809750">
                  <a:extLst>
                    <a:ext uri="{9D8B030D-6E8A-4147-A177-3AD203B41FA5}">
                      <a16:colId xmlns:a16="http://schemas.microsoft.com/office/drawing/2014/main" val="3031041077"/>
                    </a:ext>
                  </a:extLst>
                </a:gridCol>
              </a:tblGrid>
              <a:tr h="390923">
                <a:tc>
                  <a:txBody>
                    <a:bodyPr/>
                    <a:lstStyle/>
                    <a:p>
                      <a:pPr algn="ctr" fontAlgn="ctr"/>
                      <a:r>
                        <a:rPr lang="en-US" sz="1200" b="1" i="0" u="none" strike="noStrike" dirty="0">
                          <a:solidFill>
                            <a:schemeClr val="bg1"/>
                          </a:solidFill>
                          <a:effectLst/>
                          <a:latin typeface="+mn-lt"/>
                        </a:rPr>
                        <a:t>Oncor Project Description</a:t>
                      </a:r>
                    </a:p>
                  </a:txBody>
                  <a:tcPr marL="9525" marR="9525" marT="9525" marB="0" anchor="ctr">
                    <a:solidFill>
                      <a:schemeClr val="accent1"/>
                    </a:solidFill>
                  </a:tcPr>
                </a:tc>
                <a:tc>
                  <a:txBody>
                    <a:bodyPr/>
                    <a:lstStyle/>
                    <a:p>
                      <a:pPr algn="ctr" fontAlgn="ctr"/>
                      <a:r>
                        <a:rPr lang="en-US" sz="1200" b="1" u="none" strike="noStrike" dirty="0">
                          <a:solidFill>
                            <a:schemeClr val="bg1"/>
                          </a:solidFill>
                          <a:effectLst/>
                          <a:latin typeface="+mn-lt"/>
                        </a:rPr>
                        <a:t>RTP Project Number</a:t>
                      </a:r>
                      <a:endParaRPr lang="en-US" sz="1200" b="1" i="0" u="none" strike="noStrike" dirty="0">
                        <a:solidFill>
                          <a:schemeClr val="bg1"/>
                        </a:solidFill>
                        <a:effectLst/>
                        <a:latin typeface="+mn-lt"/>
                      </a:endParaRPr>
                    </a:p>
                  </a:txBody>
                  <a:tcPr marL="9525" marR="9525" marT="9525" marB="0" anchor="ctr">
                    <a:solidFill>
                      <a:schemeClr val="accent1"/>
                    </a:solidFill>
                  </a:tcPr>
                </a:tc>
                <a:tc>
                  <a:txBody>
                    <a:bodyPr/>
                    <a:lstStyle/>
                    <a:p>
                      <a:pPr algn="ctr" fontAlgn="ctr"/>
                      <a:r>
                        <a:rPr lang="en-US" sz="1200" b="1" u="none" strike="noStrike" dirty="0">
                          <a:solidFill>
                            <a:schemeClr val="bg1"/>
                          </a:solidFill>
                          <a:effectLst/>
                          <a:latin typeface="+mn-lt"/>
                        </a:rPr>
                        <a:t>Counties</a:t>
                      </a:r>
                      <a:endParaRPr lang="en-US" sz="1200" b="1" i="0" u="none" strike="noStrike" dirty="0">
                        <a:solidFill>
                          <a:schemeClr val="bg1"/>
                        </a:solidFill>
                        <a:effectLst/>
                        <a:latin typeface="+mn-lt"/>
                      </a:endParaRPr>
                    </a:p>
                  </a:txBody>
                  <a:tcPr marL="9525" marR="9525" marT="9525" marB="0" anchor="ctr">
                    <a:solidFill>
                      <a:schemeClr val="accent1"/>
                    </a:solidFill>
                  </a:tcPr>
                </a:tc>
                <a:extLst>
                  <a:ext uri="{0D108BD9-81ED-4DB2-BD59-A6C34878D82A}">
                    <a16:rowId xmlns:a16="http://schemas.microsoft.com/office/drawing/2014/main" val="1235156207"/>
                  </a:ext>
                </a:extLst>
              </a:tr>
              <a:tr h="65777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200" b="0" i="0" u="none" strike="noStrike" dirty="0">
                          <a:solidFill>
                            <a:schemeClr val="tx2"/>
                          </a:solidFill>
                          <a:effectLst/>
                          <a:latin typeface="+mn-lt"/>
                        </a:rPr>
                        <a:t>Rebuild the existing Revolution SW to Hubbard 138-kV Line, ~27.3-mile;</a:t>
                      </a:r>
                    </a:p>
                    <a:p>
                      <a:pPr marL="0" marR="0" lvl="0" indent="0" algn="ctr" defTabSz="914400" rtl="0" eaLnBrk="1" fontAlgn="b" latinLnBrk="0" hangingPunct="1">
                        <a:lnSpc>
                          <a:spcPct val="100000"/>
                        </a:lnSpc>
                        <a:spcBef>
                          <a:spcPts val="0"/>
                        </a:spcBef>
                        <a:spcAft>
                          <a:spcPts val="0"/>
                        </a:spcAft>
                        <a:buClrTx/>
                        <a:buSzTx/>
                        <a:buFontTx/>
                        <a:buNone/>
                        <a:tabLst/>
                        <a:defRPr/>
                      </a:pPr>
                      <a:r>
                        <a:rPr lang="en-US" sz="1200" b="0" i="0" u="none" strike="noStrike" dirty="0">
                          <a:solidFill>
                            <a:schemeClr val="tx2"/>
                          </a:solidFill>
                          <a:effectLst/>
                          <a:latin typeface="+mn-lt"/>
                        </a:rPr>
                        <a:t>Rebuild the Ash Creek Switch to Hubbard 138-kV Line, ~5.1-mile;</a:t>
                      </a:r>
                    </a:p>
                    <a:p>
                      <a:pPr marL="0" marR="0" lvl="0" indent="0" algn="ctr" defTabSz="914400" rtl="0" eaLnBrk="1" fontAlgn="b" latinLnBrk="0" hangingPunct="1">
                        <a:lnSpc>
                          <a:spcPct val="100000"/>
                        </a:lnSpc>
                        <a:spcBef>
                          <a:spcPts val="0"/>
                        </a:spcBef>
                        <a:spcAft>
                          <a:spcPts val="0"/>
                        </a:spcAft>
                        <a:buClrTx/>
                        <a:buSzTx/>
                        <a:buFontTx/>
                        <a:buNone/>
                        <a:tabLst/>
                        <a:defRPr/>
                      </a:pPr>
                      <a:r>
                        <a:rPr lang="en-US" sz="1200" b="0" i="0" u="none" strike="noStrike" dirty="0">
                          <a:solidFill>
                            <a:schemeClr val="tx2"/>
                          </a:solidFill>
                          <a:effectLst/>
                          <a:latin typeface="+mn-lt"/>
                        </a:rPr>
                        <a:t>Rebuild the Hillsboro Switch to Ash Creek Switch 138-kV Line, ~19.30-mile;</a:t>
                      </a:r>
                    </a:p>
                  </a:txBody>
                  <a:tcPr marL="9525" marR="9525" marT="9525" marB="0" anchor="ct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200" b="0" i="0" u="none" strike="noStrike" dirty="0">
                          <a:solidFill>
                            <a:schemeClr val="tx2"/>
                          </a:solidFill>
                          <a:effectLst/>
                          <a:latin typeface="+mn-lt"/>
                        </a:rPr>
                        <a:t>2024-NC27 and </a:t>
                      </a:r>
                    </a:p>
                    <a:p>
                      <a:pPr marL="0" marR="0" lvl="0" indent="0" algn="ctr" defTabSz="914400" rtl="0" eaLnBrk="1" fontAlgn="b" latinLnBrk="0" hangingPunct="1">
                        <a:lnSpc>
                          <a:spcPct val="100000"/>
                        </a:lnSpc>
                        <a:spcBef>
                          <a:spcPts val="0"/>
                        </a:spcBef>
                        <a:spcAft>
                          <a:spcPts val="0"/>
                        </a:spcAft>
                        <a:buClrTx/>
                        <a:buSzTx/>
                        <a:buFontTx/>
                        <a:buNone/>
                        <a:tabLst/>
                        <a:defRPr/>
                      </a:pPr>
                      <a:r>
                        <a:rPr lang="en-US" sz="1200" b="0" i="0" u="none" strike="noStrike" dirty="0">
                          <a:solidFill>
                            <a:schemeClr val="tx2"/>
                          </a:solidFill>
                          <a:effectLst/>
                          <a:latin typeface="+mn-lt"/>
                        </a:rPr>
                        <a:t>2024-NC04</a:t>
                      </a:r>
                    </a:p>
                  </a:txBody>
                  <a:tcPr marL="9525" marR="9525" marT="9525" marB="0" anchor="ctr"/>
                </a:tc>
                <a:tc>
                  <a:txBody>
                    <a:bodyPr/>
                    <a:lstStyle/>
                    <a:p>
                      <a:pPr algn="ctr" fontAlgn="b">
                        <a:buNone/>
                      </a:pPr>
                      <a:r>
                        <a:rPr lang="en-US" sz="1200" b="0" i="0" u="none" strike="noStrike" dirty="0">
                          <a:solidFill>
                            <a:schemeClr val="tx2"/>
                          </a:solidFill>
                          <a:effectLst/>
                          <a:latin typeface="+mn-lt"/>
                        </a:rPr>
                        <a:t>Hill and Navarro</a:t>
                      </a:r>
                    </a:p>
                  </a:txBody>
                  <a:tcPr marL="9525" marR="9525" marT="9525" marB="0" anchor="ctr"/>
                </a:tc>
                <a:extLst>
                  <a:ext uri="{0D108BD9-81ED-4DB2-BD59-A6C34878D82A}">
                    <a16:rowId xmlns:a16="http://schemas.microsoft.com/office/drawing/2014/main" val="1082988566"/>
                  </a:ext>
                </a:extLst>
              </a:tr>
              <a:tr h="27432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200" b="0" i="0" u="none" strike="noStrike" dirty="0">
                          <a:solidFill>
                            <a:schemeClr val="tx2"/>
                          </a:solidFill>
                          <a:effectLst/>
                          <a:latin typeface="+mn-lt"/>
                        </a:rPr>
                        <a:t>Rebuild the existing Mankin SW to Seven Points 138-kV Line, ~11.2-mile;</a:t>
                      </a:r>
                    </a:p>
                  </a:txBody>
                  <a:tcPr marL="9525" marR="9525" marT="9525" marB="0" anchor="ctr"/>
                </a:tc>
                <a:tc>
                  <a:txBody>
                    <a:bodyPr/>
                    <a:lstStyle/>
                    <a:p>
                      <a:pPr algn="ctr" fontAlgn="b">
                        <a:buNone/>
                      </a:pPr>
                      <a:r>
                        <a:rPr lang="en-US" sz="1200" b="0" i="0" u="none" strike="noStrike" dirty="0">
                          <a:solidFill>
                            <a:schemeClr val="tx2"/>
                          </a:solidFill>
                          <a:effectLst/>
                          <a:latin typeface="+mn-lt"/>
                        </a:rPr>
                        <a:t>2024-NC44</a:t>
                      </a:r>
                    </a:p>
                  </a:txBody>
                  <a:tcPr marL="9525" marR="9525" marT="9525" marB="0" anchor="ctr"/>
                </a:tc>
                <a:tc>
                  <a:txBody>
                    <a:bodyPr/>
                    <a:lstStyle/>
                    <a:p>
                      <a:pPr algn="ctr" fontAlgn="b">
                        <a:buNone/>
                      </a:pPr>
                      <a:r>
                        <a:rPr lang="en-US" sz="1200" b="0" i="0" u="none" strike="noStrike" dirty="0">
                          <a:solidFill>
                            <a:schemeClr val="tx2"/>
                          </a:solidFill>
                          <a:effectLst/>
                          <a:latin typeface="+mn-lt"/>
                        </a:rPr>
                        <a:t>Henderson</a:t>
                      </a:r>
                    </a:p>
                  </a:txBody>
                  <a:tcPr marL="9525" marR="9525" marT="9525" marB="0" anchor="ctr"/>
                </a:tc>
                <a:extLst>
                  <a:ext uri="{0D108BD9-81ED-4DB2-BD59-A6C34878D82A}">
                    <a16:rowId xmlns:a16="http://schemas.microsoft.com/office/drawing/2014/main" val="636293677"/>
                  </a:ext>
                </a:extLst>
              </a:tr>
              <a:tr h="27432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200" b="0" i="0" u="none" strike="noStrike" dirty="0">
                          <a:solidFill>
                            <a:schemeClr val="tx2"/>
                          </a:solidFill>
                          <a:effectLst/>
                          <a:latin typeface="+mn-lt"/>
                        </a:rPr>
                        <a:t>Rebuild the existing Trinidad SW to Mankin SW 138-kV Line, ~4.1-mile;</a:t>
                      </a:r>
                    </a:p>
                  </a:txBody>
                  <a:tcPr marL="9525" marR="9525" marT="9525" marB="0" anchor="ctr"/>
                </a:tc>
                <a:tc>
                  <a:txBody>
                    <a:bodyPr/>
                    <a:lstStyle/>
                    <a:p>
                      <a:pPr algn="ctr" fontAlgn="b">
                        <a:buNone/>
                      </a:pPr>
                      <a:r>
                        <a:rPr lang="en-US" sz="1200" b="0" i="0" u="none" strike="noStrike" dirty="0">
                          <a:solidFill>
                            <a:schemeClr val="tx2"/>
                          </a:solidFill>
                          <a:effectLst/>
                          <a:latin typeface="+mn-lt"/>
                        </a:rPr>
                        <a:t>2024-NC34</a:t>
                      </a:r>
                    </a:p>
                  </a:txBody>
                  <a:tcPr marL="9525" marR="9525" marT="9525" marB="0" anchor="ctr"/>
                </a:tc>
                <a:tc>
                  <a:txBody>
                    <a:bodyPr/>
                    <a:lstStyle/>
                    <a:p>
                      <a:pPr algn="ctr" fontAlgn="b">
                        <a:buNone/>
                      </a:pPr>
                      <a:r>
                        <a:rPr lang="en-US" sz="1200" b="0" i="0" u="none" strike="noStrike" dirty="0">
                          <a:solidFill>
                            <a:schemeClr val="tx2"/>
                          </a:solidFill>
                          <a:effectLst/>
                          <a:latin typeface="+mn-lt"/>
                        </a:rPr>
                        <a:t>Henderson</a:t>
                      </a:r>
                    </a:p>
                  </a:txBody>
                  <a:tcPr marL="9525" marR="9525" marT="9525" marB="0" anchor="ctr"/>
                </a:tc>
                <a:extLst>
                  <a:ext uri="{0D108BD9-81ED-4DB2-BD59-A6C34878D82A}">
                    <a16:rowId xmlns:a16="http://schemas.microsoft.com/office/drawing/2014/main" val="315792678"/>
                  </a:ext>
                </a:extLst>
              </a:tr>
              <a:tr h="1005840">
                <a:tc>
                  <a:txBody>
                    <a:bodyPr/>
                    <a:lstStyle/>
                    <a:p>
                      <a:pPr algn="ctr" fontAlgn="b">
                        <a:buNone/>
                      </a:pPr>
                      <a:r>
                        <a:rPr lang="en-US" sz="1200" b="0" i="0" u="none" strike="noStrike" dirty="0">
                          <a:solidFill>
                            <a:schemeClr val="tx2"/>
                          </a:solidFill>
                          <a:effectLst/>
                          <a:latin typeface="+mn-lt"/>
                        </a:rPr>
                        <a:t>Rebuild the existing Elkton 345/138-kV Switch;</a:t>
                      </a:r>
                      <a:br>
                        <a:rPr lang="en-US" sz="1200" b="0" i="0" u="none" strike="noStrike" dirty="0">
                          <a:solidFill>
                            <a:schemeClr val="tx2"/>
                          </a:solidFill>
                          <a:effectLst/>
                          <a:latin typeface="+mn-lt"/>
                        </a:rPr>
                      </a:br>
                      <a:r>
                        <a:rPr lang="en-US" sz="1200" b="0" i="0" u="none" strike="noStrike" dirty="0">
                          <a:solidFill>
                            <a:schemeClr val="tx2"/>
                          </a:solidFill>
                          <a:effectLst/>
                          <a:latin typeface="+mn-lt"/>
                        </a:rPr>
                        <a:t>Install one new 345/138-kV autotransformer at Elkton Switch;</a:t>
                      </a:r>
                      <a:br>
                        <a:rPr lang="en-US" sz="1200" b="0" i="0" u="none" strike="noStrike" dirty="0">
                          <a:solidFill>
                            <a:schemeClr val="tx2"/>
                          </a:solidFill>
                          <a:effectLst/>
                          <a:latin typeface="+mn-lt"/>
                        </a:rPr>
                      </a:br>
                      <a:r>
                        <a:rPr lang="en-US" sz="1200" b="0" i="0" u="none" strike="noStrike" dirty="0">
                          <a:solidFill>
                            <a:schemeClr val="tx2"/>
                          </a:solidFill>
                          <a:effectLst/>
                          <a:latin typeface="+mn-lt"/>
                        </a:rPr>
                        <a:t>Construct a new Elkton Switch to Shamburger Switch 345-kV Double-Circuit Line, ~13.8-mile;</a:t>
                      </a:r>
                      <a:br>
                        <a:rPr lang="en-US" sz="1200" b="0" i="0" u="none" strike="noStrike" dirty="0">
                          <a:solidFill>
                            <a:schemeClr val="tx2"/>
                          </a:solidFill>
                          <a:effectLst/>
                          <a:latin typeface="+mn-lt"/>
                        </a:rPr>
                      </a:br>
                      <a:r>
                        <a:rPr lang="en-US" sz="1200" b="0" i="0" u="none" strike="noStrike" dirty="0">
                          <a:solidFill>
                            <a:schemeClr val="tx2"/>
                          </a:solidFill>
                          <a:effectLst/>
                          <a:latin typeface="+mn-lt"/>
                        </a:rPr>
                        <a:t>Rebuild the existing Shamburger 345/138 kV Switch; and</a:t>
                      </a:r>
                      <a:br>
                        <a:rPr lang="en-US" sz="1200" b="0" i="0" u="none" strike="noStrike" dirty="0">
                          <a:solidFill>
                            <a:schemeClr val="tx2"/>
                          </a:solidFill>
                          <a:effectLst/>
                          <a:latin typeface="+mn-lt"/>
                        </a:rPr>
                      </a:br>
                      <a:r>
                        <a:rPr lang="en-US" sz="1200" b="0" i="0" u="none" strike="noStrike" dirty="0">
                          <a:solidFill>
                            <a:schemeClr val="tx2"/>
                          </a:solidFill>
                          <a:effectLst/>
                          <a:latin typeface="+mn-lt"/>
                        </a:rPr>
                        <a:t>Install one new 345/138-kV autotransformer at Shamburger</a:t>
                      </a:r>
                    </a:p>
                  </a:txBody>
                  <a:tcPr marL="9525" marR="9525" marT="9525" marB="0" anchor="ctr"/>
                </a:tc>
                <a:tc>
                  <a:txBody>
                    <a:bodyPr/>
                    <a:lstStyle/>
                    <a:p>
                      <a:pPr algn="ctr" fontAlgn="b">
                        <a:buNone/>
                      </a:pPr>
                      <a:r>
                        <a:rPr lang="en-US" sz="1200" b="0" i="0" u="none" strike="noStrike" dirty="0">
                          <a:solidFill>
                            <a:schemeClr val="tx2"/>
                          </a:solidFill>
                          <a:effectLst/>
                          <a:latin typeface="+mn-lt"/>
                        </a:rPr>
                        <a:t>2024-E2</a:t>
                      </a:r>
                    </a:p>
                  </a:txBody>
                  <a:tcPr marL="9525" marR="9525" marT="9525" marB="0" anchor="ctr"/>
                </a:tc>
                <a:tc>
                  <a:txBody>
                    <a:bodyPr/>
                    <a:lstStyle/>
                    <a:p>
                      <a:pPr algn="ctr" fontAlgn="b">
                        <a:buNone/>
                      </a:pPr>
                      <a:r>
                        <a:rPr lang="en-US" sz="1200" b="0" i="0" u="none" strike="noStrike" dirty="0">
                          <a:solidFill>
                            <a:schemeClr val="tx2"/>
                          </a:solidFill>
                          <a:effectLst/>
                          <a:latin typeface="+mn-lt"/>
                        </a:rPr>
                        <a:t>Smith</a:t>
                      </a:r>
                    </a:p>
                  </a:txBody>
                  <a:tcPr marL="9525" marR="9525" marT="9525" marB="0" anchor="ctr"/>
                </a:tc>
                <a:extLst>
                  <a:ext uri="{0D108BD9-81ED-4DB2-BD59-A6C34878D82A}">
                    <a16:rowId xmlns:a16="http://schemas.microsoft.com/office/drawing/2014/main" val="2571697721"/>
                  </a:ext>
                </a:extLst>
              </a:tr>
            </a:tbl>
          </a:graphicData>
        </a:graphic>
      </p:graphicFrame>
    </p:spTree>
    <p:extLst>
      <p:ext uri="{BB962C8B-B14F-4D97-AF65-F5344CB8AC3E}">
        <p14:creationId xmlns:p14="http://schemas.microsoft.com/office/powerpoint/2010/main" val="41031311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08FB39-59CE-5F59-B20E-871160ABFDE6}"/>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3A592775-FAD0-51D1-DB86-277B31841B30}"/>
              </a:ext>
            </a:extLst>
          </p:cNvPr>
          <p:cNvSpPr>
            <a:spLocks noGrp="1"/>
          </p:cNvSpPr>
          <p:nvPr>
            <p:ph type="title"/>
          </p:nvPr>
        </p:nvSpPr>
        <p:spPr/>
        <p:txBody>
          <a:bodyPr/>
          <a:lstStyle/>
          <a:p>
            <a:r>
              <a:rPr lang="en-US" dirty="0"/>
              <a:t>Appendix A3: Group 2 Upgrades</a:t>
            </a:r>
            <a:endParaRPr lang="en-US" dirty="0">
              <a:highlight>
                <a:srgbClr val="FFFF00"/>
              </a:highlight>
            </a:endParaRPr>
          </a:p>
        </p:txBody>
      </p:sp>
      <p:sp>
        <p:nvSpPr>
          <p:cNvPr id="2" name="Slide Number Placeholder 1">
            <a:extLst>
              <a:ext uri="{FF2B5EF4-FFF2-40B4-BE49-F238E27FC236}">
                <a16:creationId xmlns:a16="http://schemas.microsoft.com/office/drawing/2014/main" id="{CF7560D8-426D-9444-22B7-B330AF2360FB}"/>
              </a:ext>
            </a:extLst>
          </p:cNvPr>
          <p:cNvSpPr>
            <a:spLocks noGrp="1"/>
          </p:cNvSpPr>
          <p:nvPr>
            <p:ph type="sldNum" sz="quarter" idx="12"/>
          </p:nvPr>
        </p:nvSpPr>
        <p:spPr/>
        <p:txBody>
          <a:bodyPr/>
          <a:lstStyle/>
          <a:p>
            <a:fld id="{1D93BD3E-1E9A-4970-A6F7-E7AC52762E0C}" type="slidenum">
              <a:rPr lang="en-US" smtClean="0"/>
              <a:pPr/>
              <a:t>14</a:t>
            </a:fld>
            <a:endParaRPr lang="en-US"/>
          </a:p>
        </p:txBody>
      </p:sp>
      <p:graphicFrame>
        <p:nvGraphicFramePr>
          <p:cNvPr id="4" name="Content Placeholder 8">
            <a:extLst>
              <a:ext uri="{FF2B5EF4-FFF2-40B4-BE49-F238E27FC236}">
                <a16:creationId xmlns:a16="http://schemas.microsoft.com/office/drawing/2014/main" id="{34BEA96D-3958-4E93-4A08-3F71FAC620BA}"/>
              </a:ext>
            </a:extLst>
          </p:cNvPr>
          <p:cNvGraphicFramePr>
            <a:graphicFrameLocks/>
          </p:cNvGraphicFramePr>
          <p:nvPr>
            <p:extLst>
              <p:ext uri="{D42A27DB-BD31-4B8C-83A1-F6EECF244321}">
                <p14:modId xmlns:p14="http://schemas.microsoft.com/office/powerpoint/2010/main" val="3745468102"/>
              </p:ext>
            </p:extLst>
          </p:nvPr>
        </p:nvGraphicFramePr>
        <p:xfrm>
          <a:off x="603535" y="1371600"/>
          <a:ext cx="10984929" cy="2402603"/>
        </p:xfrm>
        <a:graphic>
          <a:graphicData uri="http://schemas.openxmlformats.org/drawingml/2006/table">
            <a:tbl>
              <a:tblPr>
                <a:tableStyleId>{5C22544A-7EE6-4342-B048-85BDC9FD1C3A}</a:tableStyleId>
              </a:tblPr>
              <a:tblGrid>
                <a:gridCol w="7225729">
                  <a:extLst>
                    <a:ext uri="{9D8B030D-6E8A-4147-A177-3AD203B41FA5}">
                      <a16:colId xmlns:a16="http://schemas.microsoft.com/office/drawing/2014/main" val="2210580432"/>
                    </a:ext>
                  </a:extLst>
                </a:gridCol>
                <a:gridCol w="1949450">
                  <a:extLst>
                    <a:ext uri="{9D8B030D-6E8A-4147-A177-3AD203B41FA5}">
                      <a16:colId xmlns:a16="http://schemas.microsoft.com/office/drawing/2014/main" val="1642240593"/>
                    </a:ext>
                  </a:extLst>
                </a:gridCol>
                <a:gridCol w="1809750">
                  <a:extLst>
                    <a:ext uri="{9D8B030D-6E8A-4147-A177-3AD203B41FA5}">
                      <a16:colId xmlns:a16="http://schemas.microsoft.com/office/drawing/2014/main" val="3031041077"/>
                    </a:ext>
                  </a:extLst>
                </a:gridCol>
              </a:tblGrid>
              <a:tr h="390923">
                <a:tc>
                  <a:txBody>
                    <a:bodyPr/>
                    <a:lstStyle/>
                    <a:p>
                      <a:pPr algn="ctr" fontAlgn="ctr"/>
                      <a:r>
                        <a:rPr lang="en-US" sz="1200" b="1" i="0" u="none" strike="noStrike" dirty="0">
                          <a:solidFill>
                            <a:schemeClr val="bg1"/>
                          </a:solidFill>
                          <a:effectLst/>
                          <a:latin typeface="+mn-lt"/>
                        </a:rPr>
                        <a:t>Oncor Project Description</a:t>
                      </a:r>
                    </a:p>
                  </a:txBody>
                  <a:tcPr marL="9525" marR="9525" marT="9525" marB="0" anchor="ctr">
                    <a:solidFill>
                      <a:schemeClr val="accent1"/>
                    </a:solidFill>
                  </a:tcPr>
                </a:tc>
                <a:tc>
                  <a:txBody>
                    <a:bodyPr/>
                    <a:lstStyle/>
                    <a:p>
                      <a:pPr algn="ctr" fontAlgn="ctr"/>
                      <a:r>
                        <a:rPr lang="en-US" sz="1200" b="1" u="none" strike="noStrike" dirty="0">
                          <a:solidFill>
                            <a:schemeClr val="bg1"/>
                          </a:solidFill>
                          <a:effectLst/>
                          <a:latin typeface="+mn-lt"/>
                        </a:rPr>
                        <a:t>RTP Project Number</a:t>
                      </a:r>
                      <a:endParaRPr lang="en-US" sz="1200" b="1" i="0" u="none" strike="noStrike" dirty="0">
                        <a:solidFill>
                          <a:schemeClr val="bg1"/>
                        </a:solidFill>
                        <a:effectLst/>
                        <a:latin typeface="+mn-lt"/>
                      </a:endParaRPr>
                    </a:p>
                  </a:txBody>
                  <a:tcPr marL="9525" marR="9525" marT="9525" marB="0" anchor="ctr">
                    <a:solidFill>
                      <a:schemeClr val="accent1"/>
                    </a:solidFill>
                  </a:tcPr>
                </a:tc>
                <a:tc>
                  <a:txBody>
                    <a:bodyPr/>
                    <a:lstStyle/>
                    <a:p>
                      <a:pPr algn="ctr" fontAlgn="ctr"/>
                      <a:r>
                        <a:rPr lang="en-US" sz="1200" b="1" u="none" strike="noStrike" dirty="0">
                          <a:solidFill>
                            <a:schemeClr val="bg1"/>
                          </a:solidFill>
                          <a:effectLst/>
                          <a:latin typeface="+mn-lt"/>
                        </a:rPr>
                        <a:t>Counties</a:t>
                      </a:r>
                      <a:endParaRPr lang="en-US" sz="1200" b="1" i="0" u="none" strike="noStrike" dirty="0">
                        <a:solidFill>
                          <a:schemeClr val="bg1"/>
                        </a:solidFill>
                        <a:effectLst/>
                        <a:latin typeface="+mn-lt"/>
                      </a:endParaRPr>
                    </a:p>
                  </a:txBody>
                  <a:tcPr marL="9525" marR="9525" marT="9525" marB="0" anchor="ctr">
                    <a:solidFill>
                      <a:schemeClr val="accent1"/>
                    </a:solidFill>
                  </a:tcPr>
                </a:tc>
                <a:extLst>
                  <a:ext uri="{0D108BD9-81ED-4DB2-BD59-A6C34878D82A}">
                    <a16:rowId xmlns:a16="http://schemas.microsoft.com/office/drawing/2014/main" val="1235156207"/>
                  </a:ext>
                </a:extLst>
              </a:tr>
              <a:tr h="1280160">
                <a:tc>
                  <a:txBody>
                    <a:bodyPr/>
                    <a:lstStyle/>
                    <a:p>
                      <a:pPr algn="ctr" fontAlgn="b">
                        <a:buNone/>
                      </a:pPr>
                      <a:r>
                        <a:rPr lang="en-US" sz="1200" b="0" i="0" u="none" strike="noStrike" dirty="0">
                          <a:solidFill>
                            <a:schemeClr val="tx2"/>
                          </a:solidFill>
                          <a:effectLst/>
                          <a:latin typeface="+mn-lt"/>
                        </a:rPr>
                        <a:t>Rebuild the existing Temple Pecan Creek SW to Bellfalls/STR26/4C 345-kV Double-Circuit Line, ~2.6-mile;</a:t>
                      </a:r>
                    </a:p>
                    <a:p>
                      <a:pPr marL="0" marR="0" lvl="0" indent="0" algn="ctr" defTabSz="914400" rtl="0" eaLnBrk="1" fontAlgn="b" latinLnBrk="0" hangingPunct="1">
                        <a:lnSpc>
                          <a:spcPct val="100000"/>
                        </a:lnSpc>
                        <a:spcBef>
                          <a:spcPts val="0"/>
                        </a:spcBef>
                        <a:spcAft>
                          <a:spcPts val="0"/>
                        </a:spcAft>
                        <a:buClrTx/>
                        <a:buSzTx/>
                        <a:buFontTx/>
                        <a:buNone/>
                        <a:tabLst/>
                        <a:defRPr/>
                      </a:pPr>
                      <a:r>
                        <a:rPr lang="en-US" sz="1200" b="0" i="0" u="none" strike="noStrike" dirty="0">
                          <a:solidFill>
                            <a:schemeClr val="tx2"/>
                          </a:solidFill>
                          <a:effectLst/>
                          <a:latin typeface="+mn-lt"/>
                        </a:rPr>
                        <a:t>Rebuild the existing Possum Trot SW to Bellfalls/STR26/4C 345-kV Double-Circuit Line, ~26.1-mile;</a:t>
                      </a:r>
                    </a:p>
                    <a:p>
                      <a:pPr marL="0" marR="0" lvl="0" indent="0" algn="ctr" defTabSz="914400" rtl="0" eaLnBrk="1" fontAlgn="b" latinLnBrk="0" hangingPunct="1">
                        <a:lnSpc>
                          <a:spcPct val="100000"/>
                        </a:lnSpc>
                        <a:spcBef>
                          <a:spcPts val="0"/>
                        </a:spcBef>
                        <a:spcAft>
                          <a:spcPts val="0"/>
                        </a:spcAft>
                        <a:buClrTx/>
                        <a:buSzTx/>
                        <a:buFontTx/>
                        <a:buNone/>
                        <a:tabLst/>
                        <a:defRPr/>
                      </a:pPr>
                      <a:r>
                        <a:rPr lang="en-US" sz="1200" b="0" i="0" u="none" strike="noStrike" dirty="0">
                          <a:solidFill>
                            <a:schemeClr val="tx2"/>
                          </a:solidFill>
                          <a:effectLst/>
                          <a:latin typeface="+mn-lt"/>
                        </a:rPr>
                        <a:t>Rebuild the </a:t>
                      </a:r>
                      <a:r>
                        <a:rPr lang="en-US" sz="1200" b="0" i="0" u="none" strike="noStrike" dirty="0" err="1">
                          <a:solidFill>
                            <a:schemeClr val="tx2"/>
                          </a:solidFill>
                          <a:effectLst/>
                          <a:latin typeface="+mn-lt"/>
                        </a:rPr>
                        <a:t>Tradinghouse</a:t>
                      </a:r>
                      <a:r>
                        <a:rPr lang="en-US" sz="1200" b="0" i="0" u="none" strike="noStrike" dirty="0">
                          <a:solidFill>
                            <a:schemeClr val="tx2"/>
                          </a:solidFill>
                          <a:effectLst/>
                          <a:latin typeface="+mn-lt"/>
                        </a:rPr>
                        <a:t> Switch to Four Brothers Switch 345-kV Line, ~20.6-mile;</a:t>
                      </a:r>
                      <a:br>
                        <a:rPr lang="en-US" sz="1200" b="0" i="0" u="none" strike="noStrike" dirty="0">
                          <a:solidFill>
                            <a:schemeClr val="tx2"/>
                          </a:solidFill>
                          <a:effectLst/>
                          <a:latin typeface="+mn-lt"/>
                        </a:rPr>
                      </a:br>
                      <a:r>
                        <a:rPr lang="en-US" sz="1200" b="0" i="0" u="none" strike="noStrike" dirty="0">
                          <a:solidFill>
                            <a:schemeClr val="tx2"/>
                          </a:solidFill>
                          <a:effectLst/>
                          <a:latin typeface="+mn-lt"/>
                        </a:rPr>
                        <a:t>Rebuild the Tiger Creek Switch to Sam Switch (Lone Star) 345-kV Line, ~21.2-mile; and</a:t>
                      </a:r>
                      <a:br>
                        <a:rPr lang="en-US" sz="1200" b="0" i="0" u="none" strike="noStrike" dirty="0">
                          <a:solidFill>
                            <a:schemeClr val="tx2"/>
                          </a:solidFill>
                          <a:effectLst/>
                          <a:latin typeface="+mn-lt"/>
                        </a:rPr>
                      </a:br>
                      <a:r>
                        <a:rPr lang="en-US" sz="1200" b="0" i="0" u="none" strike="noStrike" dirty="0">
                          <a:solidFill>
                            <a:schemeClr val="tx2"/>
                          </a:solidFill>
                          <a:effectLst/>
                          <a:latin typeface="+mn-lt"/>
                        </a:rPr>
                        <a:t>Rebuild the Possum Trot Switch to Lake Hall Switch to </a:t>
                      </a:r>
                      <a:r>
                        <a:rPr lang="en-US" sz="1200" b="0" i="0" u="none" strike="noStrike" dirty="0" err="1">
                          <a:solidFill>
                            <a:schemeClr val="tx2"/>
                          </a:solidFill>
                          <a:effectLst/>
                          <a:latin typeface="+mn-lt"/>
                        </a:rPr>
                        <a:t>Tradinghouse</a:t>
                      </a:r>
                      <a:r>
                        <a:rPr lang="en-US" sz="1200" b="0" i="0" u="none" strike="noStrike" dirty="0">
                          <a:solidFill>
                            <a:schemeClr val="tx2"/>
                          </a:solidFill>
                          <a:effectLst/>
                          <a:latin typeface="+mn-lt"/>
                        </a:rPr>
                        <a:t> Switch 345-kV Double-Circuit Line, ~9.6-mile</a:t>
                      </a:r>
                    </a:p>
                  </a:txBody>
                  <a:tcPr marL="9525" marR="9525" marT="9525" marB="0" anchor="ctr"/>
                </a:tc>
                <a:tc>
                  <a:txBody>
                    <a:bodyPr/>
                    <a:lstStyle/>
                    <a:p>
                      <a:pPr algn="ctr" fontAlgn="b">
                        <a:buNone/>
                      </a:pPr>
                      <a:r>
                        <a:rPr lang="en-US" sz="1200" b="0" i="0" u="none" strike="noStrike" dirty="0">
                          <a:solidFill>
                            <a:schemeClr val="tx2"/>
                          </a:solidFill>
                          <a:effectLst/>
                          <a:latin typeface="+mn-lt"/>
                        </a:rPr>
                        <a:t>2024-NC32</a:t>
                      </a:r>
                    </a:p>
                  </a:txBody>
                  <a:tcPr marL="9525" marR="9525" marT="9525" marB="0" anchor="ctr"/>
                </a:tc>
                <a:tc>
                  <a:txBody>
                    <a:bodyPr/>
                    <a:lstStyle/>
                    <a:p>
                      <a:pPr algn="ctr" fontAlgn="b">
                        <a:buNone/>
                      </a:pPr>
                      <a:r>
                        <a:rPr lang="en-US" sz="1200" b="0" i="0" u="none" strike="noStrike" dirty="0">
                          <a:solidFill>
                            <a:schemeClr val="tx2"/>
                          </a:solidFill>
                          <a:effectLst/>
                          <a:latin typeface="+mn-lt"/>
                        </a:rPr>
                        <a:t>Bell, Falls, Hill, and McLennan</a:t>
                      </a:r>
                    </a:p>
                  </a:txBody>
                  <a:tcPr marL="9525" marR="9525" marT="9525" marB="0" anchor="ctr"/>
                </a:tc>
                <a:extLst>
                  <a:ext uri="{0D108BD9-81ED-4DB2-BD59-A6C34878D82A}">
                    <a16:rowId xmlns:a16="http://schemas.microsoft.com/office/drawing/2014/main" val="1082988566"/>
                  </a:ext>
                </a:extLst>
              </a:tr>
              <a:tr h="27432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200" b="0" i="0" u="none" strike="noStrike" dirty="0">
                          <a:solidFill>
                            <a:schemeClr val="tx2"/>
                          </a:solidFill>
                          <a:effectLst/>
                          <a:latin typeface="+mn-lt"/>
                        </a:rPr>
                        <a:t>Rebuild the existing Sam SW to Four Brothers SW 345-kV Line, ~2.3-mile;</a:t>
                      </a:r>
                    </a:p>
                  </a:txBody>
                  <a:tcPr marL="9525" marR="9525" marT="9525" marB="0" anchor="ctr"/>
                </a:tc>
                <a:tc>
                  <a:txBody>
                    <a:bodyPr/>
                    <a:lstStyle/>
                    <a:p>
                      <a:pPr algn="ctr" fontAlgn="b">
                        <a:buNone/>
                      </a:pPr>
                      <a:r>
                        <a:rPr lang="en-US" sz="1200" b="0" i="0" u="none" strike="noStrike" dirty="0">
                          <a:solidFill>
                            <a:schemeClr val="tx2"/>
                          </a:solidFill>
                          <a:effectLst/>
                          <a:latin typeface="+mn-lt"/>
                        </a:rPr>
                        <a:t>2024-NC69</a:t>
                      </a:r>
                    </a:p>
                  </a:txBody>
                  <a:tcPr marL="9525" marR="9525" marT="9525" marB="0" anchor="ctr"/>
                </a:tc>
                <a:tc>
                  <a:txBody>
                    <a:bodyPr/>
                    <a:lstStyle/>
                    <a:p>
                      <a:pPr algn="ctr" fontAlgn="b">
                        <a:buNone/>
                      </a:pPr>
                      <a:r>
                        <a:rPr lang="en-US" sz="1200" b="0" i="0" u="none" strike="noStrike" dirty="0">
                          <a:solidFill>
                            <a:schemeClr val="tx2"/>
                          </a:solidFill>
                          <a:effectLst/>
                          <a:latin typeface="+mn-lt"/>
                        </a:rPr>
                        <a:t>Hill, and McLennan</a:t>
                      </a:r>
                    </a:p>
                  </a:txBody>
                  <a:tcPr marL="9525" marR="9525" marT="9525" marB="0" anchor="ctr"/>
                </a:tc>
                <a:extLst>
                  <a:ext uri="{0D108BD9-81ED-4DB2-BD59-A6C34878D82A}">
                    <a16:rowId xmlns:a16="http://schemas.microsoft.com/office/drawing/2014/main" val="636293677"/>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200" b="0" i="0" u="none" strike="noStrike" dirty="0">
                          <a:solidFill>
                            <a:schemeClr val="tx2"/>
                          </a:solidFill>
                          <a:effectLst/>
                          <a:latin typeface="+mn-lt"/>
                        </a:rPr>
                        <a:t>Rebuild the existing Possum Trot SW to St John SW to Bale SW to Stranger SW 345-kV Line, ~18.4-mile;</a:t>
                      </a:r>
                    </a:p>
                  </a:txBody>
                  <a:tcPr marL="9525" marR="9525" marT="9525" marB="0" anchor="ctr"/>
                </a:tc>
                <a:tc>
                  <a:txBody>
                    <a:bodyPr/>
                    <a:lstStyle/>
                    <a:p>
                      <a:pPr algn="ctr" fontAlgn="b">
                        <a:buNone/>
                      </a:pPr>
                      <a:r>
                        <a:rPr lang="en-US" sz="1200" b="0" i="0" u="none" strike="noStrike" dirty="0">
                          <a:solidFill>
                            <a:schemeClr val="tx2"/>
                          </a:solidFill>
                          <a:effectLst/>
                          <a:latin typeface="+mn-lt"/>
                        </a:rPr>
                        <a:t>2024-NC23</a:t>
                      </a:r>
                    </a:p>
                  </a:txBody>
                  <a:tcPr marL="9525" marR="9525" marT="9525" marB="0" anchor="ctr"/>
                </a:tc>
                <a:tc>
                  <a:txBody>
                    <a:bodyPr/>
                    <a:lstStyle/>
                    <a:p>
                      <a:pPr algn="ctr" fontAlgn="b">
                        <a:buNone/>
                      </a:pPr>
                      <a:r>
                        <a:rPr lang="en-US" sz="1200" b="0" i="0" u="none" strike="noStrike" dirty="0">
                          <a:solidFill>
                            <a:schemeClr val="tx2"/>
                          </a:solidFill>
                          <a:effectLst/>
                          <a:latin typeface="+mn-lt"/>
                        </a:rPr>
                        <a:t>McLennan, Falls, and Limestone</a:t>
                      </a:r>
                    </a:p>
                  </a:txBody>
                  <a:tcPr marL="9525" marR="9525" marT="9525" marB="0" anchor="ctr"/>
                </a:tc>
                <a:extLst>
                  <a:ext uri="{0D108BD9-81ED-4DB2-BD59-A6C34878D82A}">
                    <a16:rowId xmlns:a16="http://schemas.microsoft.com/office/drawing/2014/main" val="315792678"/>
                  </a:ext>
                </a:extLst>
              </a:tr>
            </a:tbl>
          </a:graphicData>
        </a:graphic>
      </p:graphicFrame>
    </p:spTree>
    <p:extLst>
      <p:ext uri="{BB962C8B-B14F-4D97-AF65-F5344CB8AC3E}">
        <p14:creationId xmlns:p14="http://schemas.microsoft.com/office/powerpoint/2010/main" val="6008831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EAAC8F-F9AA-EA62-6AC7-12751D7B35CD}"/>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685A4972-7302-0D1F-1AA8-1F0585FDE7D7}"/>
              </a:ext>
            </a:extLst>
          </p:cNvPr>
          <p:cNvSpPr>
            <a:spLocks noGrp="1"/>
          </p:cNvSpPr>
          <p:nvPr>
            <p:ph type="title"/>
          </p:nvPr>
        </p:nvSpPr>
        <p:spPr/>
        <p:txBody>
          <a:bodyPr/>
          <a:lstStyle/>
          <a:p>
            <a:r>
              <a:rPr lang="en-US" dirty="0"/>
              <a:t>Appendix B: ERCOT Recommendation</a:t>
            </a:r>
            <a:endParaRPr lang="en-US" dirty="0">
              <a:highlight>
                <a:srgbClr val="FFFF00"/>
              </a:highlight>
            </a:endParaRPr>
          </a:p>
        </p:txBody>
      </p:sp>
      <p:sp>
        <p:nvSpPr>
          <p:cNvPr id="2" name="Slide Number Placeholder 1">
            <a:extLst>
              <a:ext uri="{FF2B5EF4-FFF2-40B4-BE49-F238E27FC236}">
                <a16:creationId xmlns:a16="http://schemas.microsoft.com/office/drawing/2014/main" id="{81B839F8-7D17-F9BC-DC6C-6C35BA9F6CC6}"/>
              </a:ext>
            </a:extLst>
          </p:cNvPr>
          <p:cNvSpPr>
            <a:spLocks noGrp="1"/>
          </p:cNvSpPr>
          <p:nvPr>
            <p:ph type="sldNum" sz="quarter" idx="12"/>
          </p:nvPr>
        </p:nvSpPr>
        <p:spPr/>
        <p:txBody>
          <a:bodyPr/>
          <a:lstStyle/>
          <a:p>
            <a:fld id="{1D93BD3E-1E9A-4970-A6F7-E7AC52762E0C}" type="slidenum">
              <a:rPr lang="en-US" smtClean="0"/>
              <a:pPr/>
              <a:t>15</a:t>
            </a:fld>
            <a:endParaRPr lang="en-US"/>
          </a:p>
        </p:txBody>
      </p:sp>
      <p:sp>
        <p:nvSpPr>
          <p:cNvPr id="4" name="TextBox 3">
            <a:extLst>
              <a:ext uri="{FF2B5EF4-FFF2-40B4-BE49-F238E27FC236}">
                <a16:creationId xmlns:a16="http://schemas.microsoft.com/office/drawing/2014/main" id="{41A2CB4B-F7C6-CBE5-F39D-FB90FB9D5CD7}"/>
              </a:ext>
            </a:extLst>
          </p:cNvPr>
          <p:cNvSpPr txBox="1"/>
          <p:nvPr/>
        </p:nvSpPr>
        <p:spPr>
          <a:xfrm>
            <a:off x="324464" y="914400"/>
            <a:ext cx="11543071" cy="5763116"/>
          </a:xfrm>
          <a:prstGeom prst="rect">
            <a:avLst/>
          </a:prstGeom>
          <a:noFill/>
        </p:spPr>
        <p:txBody>
          <a:bodyPr wrap="square">
            <a:spAutoFit/>
          </a:bodyPr>
          <a:lstStyle/>
          <a:p>
            <a:pPr marL="0" lvl="1">
              <a:spcAft>
                <a:spcPts val="600"/>
              </a:spcAft>
              <a:defRPr/>
            </a:pPr>
            <a:r>
              <a:rPr lang="en-US" sz="1600" dirty="0"/>
              <a:t>Rebuild the existing Revolution Switch to Haney to Hubbard Switch 138-kV single-circuit transmission lines, using double-circuit capable structures with only one circuit installed, using a conductor rated 2,569 A or greater; increase the existing normal and emergency ratings of 84 MVA to at least 614 MVA; and ensure all associated terminal equipment are rated meet or exceed 3,200 A (764 MVA), for approximately 27.3 miles</a:t>
            </a:r>
          </a:p>
          <a:p>
            <a:pPr marL="548640" lvl="1" indent="-182880">
              <a:spcBef>
                <a:spcPts val="300"/>
              </a:spcBef>
              <a:spcAft>
                <a:spcPts val="300"/>
              </a:spcAft>
              <a:buFont typeface="Arial" panose="020B0604020202020204" pitchFamily="34" charset="0"/>
              <a:buChar char="•"/>
              <a:defRPr/>
            </a:pPr>
            <a:r>
              <a:rPr lang="en-US" sz="1400" dirty="0"/>
              <a:t>The existing infrastructure is from the 1960s</a:t>
            </a:r>
          </a:p>
          <a:p>
            <a:pPr marL="0" lvl="1">
              <a:spcAft>
                <a:spcPts val="600"/>
              </a:spcAft>
              <a:defRPr/>
            </a:pPr>
            <a:r>
              <a:rPr lang="en-US" sz="1600" dirty="0"/>
              <a:t>Rebuild the existing Hillsboro Switch to Ash Creek Switch 138-kV single-circuit transmission lines, using double-circuit capable structures with only one circuit installed using a conductor rated 2,569 A or greater; increase the existing normal and emergency ratings of 124 MVA to at least 614 MVA; and ensure all associated terminal equipment are rated meet or exceed 3,000A (717 MVA), for approximately 19.3 miles</a:t>
            </a:r>
          </a:p>
          <a:p>
            <a:pPr marL="548640" lvl="1" indent="-182880">
              <a:spcBef>
                <a:spcPts val="300"/>
              </a:spcBef>
              <a:spcAft>
                <a:spcPts val="300"/>
              </a:spcAft>
              <a:buFont typeface="Arial" panose="020B0604020202020204" pitchFamily="34" charset="0"/>
              <a:buChar char="•"/>
              <a:defRPr/>
            </a:pPr>
            <a:r>
              <a:rPr lang="en-US" sz="1400" dirty="0"/>
              <a:t>The existing infrastructure is from the 1940s</a:t>
            </a:r>
          </a:p>
          <a:p>
            <a:pPr marL="0" lvl="1">
              <a:spcAft>
                <a:spcPts val="600"/>
              </a:spcAft>
              <a:defRPr/>
            </a:pPr>
            <a:r>
              <a:rPr lang="en-US" sz="1600" dirty="0"/>
              <a:t>Rebuild the existing Ash Creek Switch to Hubbard Switch 138-kV single-circuit transmission lines, using double-circuit capable structures with only one circuit installed using a conductor rated 2,569 A or greater; increase the existing normal and emergency ratings of 124 MVA to at least 614 MVA; and ensure all associated terminal equipment meet or exceed 3,200A (764 MVA), for approximately 5.1 miles</a:t>
            </a:r>
          </a:p>
          <a:p>
            <a:pPr marL="548640" lvl="1" indent="-182880">
              <a:spcBef>
                <a:spcPts val="300"/>
              </a:spcBef>
              <a:spcAft>
                <a:spcPts val="300"/>
              </a:spcAft>
              <a:buFont typeface="Arial" panose="020B0604020202020204" pitchFamily="34" charset="0"/>
              <a:buChar char="•"/>
              <a:defRPr/>
            </a:pPr>
            <a:r>
              <a:rPr lang="en-US" sz="1400" dirty="0"/>
              <a:t>The existing infrastructure is from the 1940s</a:t>
            </a:r>
          </a:p>
          <a:p>
            <a:pPr marL="0" lvl="1">
              <a:spcAft>
                <a:spcPts val="600"/>
              </a:spcAft>
              <a:defRPr/>
            </a:pPr>
            <a:r>
              <a:rPr lang="en-US" sz="1600" dirty="0"/>
              <a:t>Rebuild the existing Mankin Switch to Seven Points 138-kV single-circuit transmission lines, using double-circuit capable structures with only one circuit installed, using a conductor rated 3,200 A or greater; increase the existing normal and emergency ratings of 250 MVA to at least 764 MVA; and ensure all associated terminal equipment are rated meet or exceed 3,200A (764 MVA), for approximately 11.2 miles</a:t>
            </a:r>
          </a:p>
          <a:p>
            <a:pPr marL="548640" lvl="1" indent="-182880">
              <a:spcBef>
                <a:spcPts val="300"/>
              </a:spcBef>
              <a:spcAft>
                <a:spcPts val="300"/>
              </a:spcAft>
              <a:buFont typeface="Arial" panose="020B0604020202020204" pitchFamily="34" charset="0"/>
              <a:buChar char="•"/>
              <a:defRPr/>
            </a:pPr>
            <a:r>
              <a:rPr lang="en-US" sz="1400" dirty="0"/>
              <a:t>The existing infrastructure is from the 1980s</a:t>
            </a:r>
          </a:p>
          <a:p>
            <a:pPr marL="548640" lvl="1" indent="-182880">
              <a:spcBef>
                <a:spcPts val="300"/>
              </a:spcBef>
              <a:spcAft>
                <a:spcPts val="300"/>
              </a:spcAft>
              <a:buFont typeface="Arial" panose="020B0604020202020204" pitchFamily="34" charset="0"/>
              <a:buChar char="•"/>
              <a:defRPr/>
            </a:pPr>
            <a:endParaRPr lang="en-US" sz="1400" dirty="0"/>
          </a:p>
        </p:txBody>
      </p:sp>
    </p:spTree>
    <p:extLst>
      <p:ext uri="{BB962C8B-B14F-4D97-AF65-F5344CB8AC3E}">
        <p14:creationId xmlns:p14="http://schemas.microsoft.com/office/powerpoint/2010/main" val="5548351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6479C2-C12F-CD3B-14DE-A4C8AB774DB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220C1F3-5436-C3A7-FA7A-78E21B7E5251}"/>
              </a:ext>
            </a:extLst>
          </p:cNvPr>
          <p:cNvSpPr>
            <a:spLocks noGrp="1"/>
          </p:cNvSpPr>
          <p:nvPr>
            <p:ph type="title"/>
          </p:nvPr>
        </p:nvSpPr>
        <p:spPr/>
        <p:txBody>
          <a:bodyPr/>
          <a:lstStyle/>
          <a:p>
            <a:r>
              <a:rPr lang="en-US" dirty="0"/>
              <a:t>Appendix B: ERCOT Recommendation (cont.)</a:t>
            </a:r>
            <a:endParaRPr lang="en-US" dirty="0">
              <a:highlight>
                <a:srgbClr val="FFFF00"/>
              </a:highlight>
            </a:endParaRPr>
          </a:p>
        </p:txBody>
      </p:sp>
      <p:sp>
        <p:nvSpPr>
          <p:cNvPr id="2" name="Slide Number Placeholder 1">
            <a:extLst>
              <a:ext uri="{FF2B5EF4-FFF2-40B4-BE49-F238E27FC236}">
                <a16:creationId xmlns:a16="http://schemas.microsoft.com/office/drawing/2014/main" id="{9E64C54C-6CC3-EBF8-CD6D-0CADFDA79920}"/>
              </a:ext>
            </a:extLst>
          </p:cNvPr>
          <p:cNvSpPr>
            <a:spLocks noGrp="1"/>
          </p:cNvSpPr>
          <p:nvPr>
            <p:ph type="sldNum" sz="quarter" idx="12"/>
          </p:nvPr>
        </p:nvSpPr>
        <p:spPr/>
        <p:txBody>
          <a:bodyPr/>
          <a:lstStyle/>
          <a:p>
            <a:fld id="{1D93BD3E-1E9A-4970-A6F7-E7AC52762E0C}" type="slidenum">
              <a:rPr lang="en-US" smtClean="0"/>
              <a:pPr/>
              <a:t>16</a:t>
            </a:fld>
            <a:endParaRPr lang="en-US"/>
          </a:p>
        </p:txBody>
      </p:sp>
      <p:sp>
        <p:nvSpPr>
          <p:cNvPr id="4" name="TextBox 3">
            <a:extLst>
              <a:ext uri="{FF2B5EF4-FFF2-40B4-BE49-F238E27FC236}">
                <a16:creationId xmlns:a16="http://schemas.microsoft.com/office/drawing/2014/main" id="{B0C3DD6A-DFCB-9E8B-3443-9B7FA495F7B8}"/>
              </a:ext>
            </a:extLst>
          </p:cNvPr>
          <p:cNvSpPr txBox="1"/>
          <p:nvPr/>
        </p:nvSpPr>
        <p:spPr>
          <a:xfrm>
            <a:off x="324464" y="914400"/>
            <a:ext cx="11543071" cy="5686172"/>
          </a:xfrm>
          <a:prstGeom prst="rect">
            <a:avLst/>
          </a:prstGeom>
          <a:noFill/>
        </p:spPr>
        <p:txBody>
          <a:bodyPr wrap="square">
            <a:spAutoFit/>
          </a:bodyPr>
          <a:lstStyle/>
          <a:p>
            <a:pPr marL="0" lvl="1">
              <a:spcAft>
                <a:spcPts val="600"/>
              </a:spcAft>
              <a:defRPr/>
            </a:pPr>
            <a:r>
              <a:rPr lang="en-US" sz="1600" dirty="0"/>
              <a:t>Rebuild the existing Trinidad Switch to Mankin Switch 138-kV single-circuit transmission lines, using double-circuit capable structures with only one circuit installed, using a conductor rated 3,200 A or greater; increase the existing with normal and emergency ratings of 250 MVA to at least 764 MVA; and ensure all associated terminal equipment are rated to meet or exceed 3,200A (764 MVA), for approximately 4.1 miles</a:t>
            </a:r>
          </a:p>
          <a:p>
            <a:pPr marL="548640" lvl="1" indent="-182880">
              <a:spcBef>
                <a:spcPts val="300"/>
              </a:spcBef>
              <a:spcAft>
                <a:spcPts val="300"/>
              </a:spcAft>
              <a:buFont typeface="Arial" panose="020B0604020202020204" pitchFamily="34" charset="0"/>
              <a:buChar char="•"/>
              <a:defRPr/>
            </a:pPr>
            <a:r>
              <a:rPr lang="en-US" sz="1400" dirty="0"/>
              <a:t>The existing infrastructure is from the 1920s</a:t>
            </a:r>
          </a:p>
          <a:p>
            <a:pPr marL="0" lvl="1">
              <a:spcAft>
                <a:spcPts val="600"/>
              </a:spcAft>
              <a:defRPr/>
            </a:pPr>
            <a:r>
              <a:rPr lang="en-US" sz="1600" dirty="0"/>
              <a:t>Rebuild the existing Elkton 345/138-kV Switch at a nearby location</a:t>
            </a:r>
          </a:p>
          <a:p>
            <a:pPr marL="548640" lvl="1" indent="-182880">
              <a:spcBef>
                <a:spcPts val="300"/>
              </a:spcBef>
              <a:spcAft>
                <a:spcPts val="300"/>
              </a:spcAft>
              <a:buFont typeface="Arial" panose="020B0604020202020204" pitchFamily="34" charset="0"/>
              <a:buChar char="•"/>
              <a:defRPr/>
            </a:pPr>
            <a:r>
              <a:rPr lang="en-US" sz="1400" dirty="0"/>
              <a:t>The existing substation was put into service in the 1940s and has property constraints for expansion</a:t>
            </a:r>
          </a:p>
          <a:p>
            <a:pPr marL="548640" lvl="1" indent="-182880">
              <a:spcBef>
                <a:spcPts val="300"/>
              </a:spcBef>
              <a:spcAft>
                <a:spcPts val="300"/>
              </a:spcAft>
              <a:buFont typeface="Arial" panose="020B0604020202020204" pitchFamily="34" charset="0"/>
              <a:buChar char="•"/>
              <a:defRPr/>
            </a:pPr>
            <a:r>
              <a:rPr lang="en-US" sz="1400" dirty="0"/>
              <a:t>Install eight (8) 345-kV 5,000 A circuit breakers in a breaker-and-a-half arrangement and install twelve (12) 138-kV 3,200 A circuit breakers in a breaker-and-a-half arrangement</a:t>
            </a:r>
          </a:p>
          <a:p>
            <a:pPr marL="548640" lvl="1" indent="-182880">
              <a:spcBef>
                <a:spcPts val="300"/>
              </a:spcBef>
              <a:spcAft>
                <a:spcPts val="300"/>
              </a:spcAft>
              <a:buFont typeface="Arial" panose="020B0604020202020204" pitchFamily="34" charset="0"/>
              <a:buChar char="•"/>
              <a:defRPr/>
            </a:pPr>
            <a:r>
              <a:rPr lang="en-US" sz="1400" dirty="0"/>
              <a:t>Upgrade the existing 345/138-kV autotransformer with normal and emergency ratings of 468 MVA and 528 MVA, respectively, with a new 600 MVA (nameplate) 345/138-kV autotransformer with normal and emergency ratings of 700 MVA and 750 MVA, respectively</a:t>
            </a:r>
          </a:p>
          <a:p>
            <a:pPr marL="548640" lvl="1" indent="-182880">
              <a:spcBef>
                <a:spcPts val="300"/>
              </a:spcBef>
              <a:spcAft>
                <a:spcPts val="300"/>
              </a:spcAft>
              <a:buFont typeface="Arial" panose="020B0604020202020204" pitchFamily="34" charset="0"/>
              <a:buChar char="•"/>
              <a:defRPr/>
            </a:pPr>
            <a:r>
              <a:rPr lang="en-US" sz="1400" dirty="0"/>
              <a:t>Ensure all line terminal and associated equipment are rated to meet or exceed 5,000 A (2,987 MVA) for 345-kV and 3,200 A (764 MVA) for 138-kV</a:t>
            </a:r>
          </a:p>
          <a:p>
            <a:pPr marL="0" lvl="1">
              <a:spcAft>
                <a:spcPts val="600"/>
              </a:spcAft>
              <a:defRPr/>
            </a:pPr>
            <a:r>
              <a:rPr lang="en-US" sz="1600" dirty="0"/>
              <a:t>Rebuild the existing Shamberger 345/138-kV Switch at a nearby location</a:t>
            </a:r>
          </a:p>
          <a:p>
            <a:pPr marL="548640" lvl="1" indent="-182880">
              <a:spcBef>
                <a:spcPts val="300"/>
              </a:spcBef>
              <a:spcAft>
                <a:spcPts val="300"/>
              </a:spcAft>
              <a:buFont typeface="Arial" panose="020B0604020202020204" pitchFamily="34" charset="0"/>
              <a:buChar char="•"/>
              <a:defRPr/>
            </a:pPr>
            <a:r>
              <a:rPr lang="en-US" sz="1400" dirty="0"/>
              <a:t>The existing substation was put into service in the 1970s and has property constraints for expansion</a:t>
            </a:r>
          </a:p>
          <a:p>
            <a:pPr marL="548640" lvl="1" indent="-182880">
              <a:spcBef>
                <a:spcPts val="300"/>
              </a:spcBef>
              <a:spcAft>
                <a:spcPts val="300"/>
              </a:spcAft>
              <a:buFont typeface="Arial" panose="020B0604020202020204" pitchFamily="34" charset="0"/>
              <a:buChar char="•"/>
              <a:defRPr/>
            </a:pPr>
            <a:r>
              <a:rPr lang="en-US" sz="1400" dirty="0"/>
              <a:t>Install five (5) 345-kV 5,000 A circuit breakers in a breaker-and-a-half arrangement and install seven (7) 138-kV 3,200 A circuit breakers in a breaker-and-a-half arrangement</a:t>
            </a:r>
          </a:p>
          <a:p>
            <a:pPr marL="548640" lvl="1" indent="-182880">
              <a:spcBef>
                <a:spcPts val="300"/>
              </a:spcBef>
              <a:spcAft>
                <a:spcPts val="300"/>
              </a:spcAft>
              <a:buFont typeface="Arial" panose="020B0604020202020204" pitchFamily="34" charset="0"/>
              <a:buChar char="•"/>
              <a:defRPr/>
            </a:pPr>
            <a:r>
              <a:rPr lang="en-US" sz="1400" dirty="0"/>
              <a:t>Relocated the existing 345/138-kV autotransformer with normal and emergency ratings of 687 MVA and 750 MVA, respectively, to the new location of the Shamburger 345/138-kV Switch</a:t>
            </a:r>
          </a:p>
          <a:p>
            <a:pPr marL="548640" lvl="1" indent="-182880">
              <a:spcBef>
                <a:spcPts val="300"/>
              </a:spcBef>
              <a:spcAft>
                <a:spcPts val="300"/>
              </a:spcAft>
              <a:buFont typeface="Arial" panose="020B0604020202020204" pitchFamily="34" charset="0"/>
              <a:buChar char="•"/>
              <a:defRPr/>
            </a:pPr>
            <a:r>
              <a:rPr lang="en-US" sz="1400" dirty="0"/>
              <a:t>Ensure all line terminal and associated equipment are rated to meet or exceed 5,000 A (2,987 MVA) for 345-kV and 3,200 A (764 MVA) for 138-kV</a:t>
            </a:r>
          </a:p>
        </p:txBody>
      </p:sp>
    </p:spTree>
    <p:extLst>
      <p:ext uri="{BB962C8B-B14F-4D97-AF65-F5344CB8AC3E}">
        <p14:creationId xmlns:p14="http://schemas.microsoft.com/office/powerpoint/2010/main" val="11207780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9EF012-CC2F-7E2E-60F5-72EB22D3DF72}"/>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D34652FF-F20D-62BD-AFED-481B0B4A4834}"/>
              </a:ext>
            </a:extLst>
          </p:cNvPr>
          <p:cNvSpPr>
            <a:spLocks noGrp="1"/>
          </p:cNvSpPr>
          <p:nvPr>
            <p:ph type="title"/>
          </p:nvPr>
        </p:nvSpPr>
        <p:spPr/>
        <p:txBody>
          <a:bodyPr/>
          <a:lstStyle/>
          <a:p>
            <a:r>
              <a:rPr lang="en-US" dirty="0"/>
              <a:t>Appendix B: ERCOT Recommendation (cont.)</a:t>
            </a:r>
            <a:endParaRPr lang="en-US" dirty="0">
              <a:highlight>
                <a:srgbClr val="FFFF00"/>
              </a:highlight>
            </a:endParaRPr>
          </a:p>
        </p:txBody>
      </p:sp>
      <p:sp>
        <p:nvSpPr>
          <p:cNvPr id="2" name="Slide Number Placeholder 1">
            <a:extLst>
              <a:ext uri="{FF2B5EF4-FFF2-40B4-BE49-F238E27FC236}">
                <a16:creationId xmlns:a16="http://schemas.microsoft.com/office/drawing/2014/main" id="{36B1504C-9976-E83B-1AEE-6EDE5AAFFD93}"/>
              </a:ext>
            </a:extLst>
          </p:cNvPr>
          <p:cNvSpPr>
            <a:spLocks noGrp="1"/>
          </p:cNvSpPr>
          <p:nvPr>
            <p:ph type="sldNum" sz="quarter" idx="12"/>
          </p:nvPr>
        </p:nvSpPr>
        <p:spPr/>
        <p:txBody>
          <a:bodyPr/>
          <a:lstStyle/>
          <a:p>
            <a:fld id="{1D93BD3E-1E9A-4970-A6F7-E7AC52762E0C}" type="slidenum">
              <a:rPr lang="en-US" smtClean="0"/>
              <a:pPr/>
              <a:t>17</a:t>
            </a:fld>
            <a:endParaRPr lang="en-US"/>
          </a:p>
        </p:txBody>
      </p:sp>
      <p:sp>
        <p:nvSpPr>
          <p:cNvPr id="4" name="TextBox 3">
            <a:extLst>
              <a:ext uri="{FF2B5EF4-FFF2-40B4-BE49-F238E27FC236}">
                <a16:creationId xmlns:a16="http://schemas.microsoft.com/office/drawing/2014/main" id="{233D1194-56F6-5D79-4B9D-3CA1136D3E16}"/>
              </a:ext>
            </a:extLst>
          </p:cNvPr>
          <p:cNvSpPr txBox="1"/>
          <p:nvPr/>
        </p:nvSpPr>
        <p:spPr>
          <a:xfrm>
            <a:off x="324464" y="914400"/>
            <a:ext cx="11543071" cy="1746632"/>
          </a:xfrm>
          <a:prstGeom prst="rect">
            <a:avLst/>
          </a:prstGeom>
          <a:noFill/>
        </p:spPr>
        <p:txBody>
          <a:bodyPr wrap="square">
            <a:spAutoFit/>
          </a:bodyPr>
          <a:lstStyle/>
          <a:p>
            <a:pPr marL="0" lvl="1">
              <a:spcAft>
                <a:spcPts val="600"/>
              </a:spcAft>
              <a:defRPr/>
            </a:pPr>
            <a:r>
              <a:rPr lang="en-US" sz="1600" dirty="0"/>
              <a:t>Construct a new Elkton Switch to Shamburger Switch 345-kV double-circuit transmission line, using double-circuit capable structures on a new ROW, using a conductor rated 5,000 A or greater, with normal and emergency ratings of at least 2,987 MVA, for approximately 13.8 miles per circuits</a:t>
            </a:r>
          </a:p>
          <a:p>
            <a:pPr marL="548640" lvl="1" indent="-182880">
              <a:spcBef>
                <a:spcPts val="300"/>
              </a:spcBef>
              <a:spcAft>
                <a:spcPts val="300"/>
              </a:spcAft>
              <a:buFont typeface="Arial" panose="020B0604020202020204" pitchFamily="34" charset="0"/>
              <a:buChar char="•"/>
              <a:defRPr/>
            </a:pPr>
            <a:r>
              <a:rPr lang="en-US" sz="1400" dirty="0"/>
              <a:t>Install four (4) 345-kV 5,000 A circuit breakers at Elkton 345-kV Switch </a:t>
            </a:r>
          </a:p>
          <a:p>
            <a:pPr marL="548640" lvl="1" indent="-182880">
              <a:spcBef>
                <a:spcPts val="300"/>
              </a:spcBef>
              <a:spcAft>
                <a:spcPts val="300"/>
              </a:spcAft>
              <a:buFont typeface="Arial" panose="020B0604020202020204" pitchFamily="34" charset="0"/>
              <a:buChar char="•"/>
              <a:defRPr/>
            </a:pPr>
            <a:r>
              <a:rPr lang="en-US" sz="1400" dirty="0"/>
              <a:t>Install four (4) 345-kV 5,000 A circuit breakers at the Shamberger 345-kV Switch</a:t>
            </a:r>
          </a:p>
          <a:p>
            <a:pPr marL="548640" lvl="1" indent="-182880">
              <a:spcBef>
                <a:spcPts val="300"/>
              </a:spcBef>
              <a:spcAft>
                <a:spcPts val="300"/>
              </a:spcAft>
              <a:buFont typeface="Arial" panose="020B0604020202020204" pitchFamily="34" charset="0"/>
              <a:buChar char="•"/>
              <a:defRPr/>
            </a:pPr>
            <a:r>
              <a:rPr lang="en-US" sz="1400" dirty="0"/>
              <a:t>Ensure all associated terminal equipment are rated to meet or exceed 5,000 A (2,987 MVA)</a:t>
            </a:r>
          </a:p>
        </p:txBody>
      </p:sp>
    </p:spTree>
    <p:extLst>
      <p:ext uri="{BB962C8B-B14F-4D97-AF65-F5344CB8AC3E}">
        <p14:creationId xmlns:p14="http://schemas.microsoft.com/office/powerpoint/2010/main" val="26070068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7300" y="457200"/>
            <a:ext cx="10401300" cy="914400"/>
          </a:xfrm>
        </p:spPr>
        <p:txBody>
          <a:bodyPr/>
          <a:lstStyle/>
          <a:p>
            <a:r>
              <a:rPr lang="en-US" dirty="0"/>
              <a:t>Overview</a:t>
            </a:r>
            <a:br>
              <a:rPr lang="en-US" dirty="0"/>
            </a:br>
            <a:endParaRPr lang="en-US" dirty="0"/>
          </a:p>
        </p:txBody>
      </p:sp>
      <p:sp>
        <p:nvSpPr>
          <p:cNvPr id="4" name="Slide Number Placeholder 3"/>
          <p:cNvSpPr>
            <a:spLocks noGrp="1"/>
          </p:cNvSpPr>
          <p:nvPr>
            <p:ph type="sldNum" sz="quarter" idx="12"/>
          </p:nvPr>
        </p:nvSpPr>
        <p:spPr>
          <a:xfrm>
            <a:off x="11658600" y="6356350"/>
            <a:ext cx="533400" cy="365125"/>
          </a:xfrm>
        </p:spPr>
        <p:txBody>
          <a:bodyPr>
            <a:normAutofit/>
          </a:bodyPr>
          <a:lstStyle/>
          <a:p>
            <a:fld id="{1D93BD3E-1E9A-4970-A6F7-E7AC52762E0C}" type="slidenum">
              <a:rPr lang="en-US" smtClean="0"/>
              <a:pPr/>
              <a:t>2</a:t>
            </a:fld>
            <a:endParaRPr lang="en-US"/>
          </a:p>
        </p:txBody>
      </p:sp>
      <p:sp>
        <p:nvSpPr>
          <p:cNvPr id="3" name="Content Placeholder 2"/>
          <p:cNvSpPr>
            <a:spLocks noGrp="1"/>
          </p:cNvSpPr>
          <p:nvPr>
            <p:ph type="body" sz="quarter" idx="16"/>
          </p:nvPr>
        </p:nvSpPr>
        <p:spPr>
          <a:xfrm>
            <a:off x="409575" y="914400"/>
            <a:ext cx="11372850" cy="1796640"/>
          </a:xfrm>
          <a:ln>
            <a:noFill/>
          </a:ln>
        </p:spPr>
        <p:txBody>
          <a:bodyPr/>
          <a:lstStyle/>
          <a:p>
            <a:r>
              <a:rPr lang="en-US" dirty="0"/>
              <a:t>Oncor Electric Delivery Company LLC (Oncor) submitted the Set 1 North Central and South Central Texas Reliability Project (25RPG041) for Electric Reliability Council of Texas’ (ERCOT) Reginal Planning Group (RPG) review in November 2025.</a:t>
            </a:r>
          </a:p>
          <a:p>
            <a:r>
              <a:rPr lang="en-US" dirty="0"/>
              <a:t>Oncor submitted the Set 2 North Central and South Central Texas Reliability Project (25RPG043) for ERCOT’s RPG review in November 2025.</a:t>
            </a:r>
          </a:p>
        </p:txBody>
      </p:sp>
      <p:sp>
        <p:nvSpPr>
          <p:cNvPr id="5" name="Content Placeholder 2">
            <a:extLst>
              <a:ext uri="{FF2B5EF4-FFF2-40B4-BE49-F238E27FC236}">
                <a16:creationId xmlns:a16="http://schemas.microsoft.com/office/drawing/2014/main" id="{CE07E9C6-A609-966C-EFF8-B917B8297762}"/>
              </a:ext>
            </a:extLst>
          </p:cNvPr>
          <p:cNvSpPr txBox="1">
            <a:spLocks/>
          </p:cNvSpPr>
          <p:nvPr/>
        </p:nvSpPr>
        <p:spPr>
          <a:xfrm>
            <a:off x="340748" y="2736749"/>
            <a:ext cx="5755251" cy="3959941"/>
          </a:xfrm>
          <a:prstGeom prst="rect">
            <a:avLst/>
          </a:prstGeom>
          <a:ln>
            <a:noFill/>
          </a:ln>
        </p:spPr>
        <p:txBody>
          <a:bodyPr vert="horz" wrap="square" lIns="0" tIns="0" rIns="0" bIns="0" rtlCol="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22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8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6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2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US" dirty="0"/>
              <a:t>The Tier 1 Oncor proposed project submission 25RPG041 was estimated to cost $943.92 million and will require a Convenience and Necessity (CCN).</a:t>
            </a:r>
          </a:p>
          <a:p>
            <a:pPr lvl="1"/>
            <a:r>
              <a:rPr lang="en-US" dirty="0"/>
              <a:t>The Tier 1 Oncor proposed project submission 25RPG043 was estimated to cost $440.79 million and will require a Convenience and Necessity (CCN).</a:t>
            </a:r>
          </a:p>
          <a:p>
            <a:pPr lvl="1"/>
            <a:r>
              <a:rPr lang="en-US" dirty="0"/>
              <a:t>Address reliability issues in the North Central, South Central, and East Weather Zones.</a:t>
            </a:r>
          </a:p>
          <a:p>
            <a:pPr lvl="1"/>
            <a:r>
              <a:rPr lang="en-US" dirty="0"/>
              <a:t>ERCOT conducted a single ERCOT Independent Review (EIR) for these two projects.</a:t>
            </a:r>
          </a:p>
        </p:txBody>
      </p:sp>
      <p:pic>
        <p:nvPicPr>
          <p:cNvPr id="6" name="Graphic 5">
            <a:extLst>
              <a:ext uri="{FF2B5EF4-FFF2-40B4-BE49-F238E27FC236}">
                <a16:creationId xmlns:a16="http://schemas.microsoft.com/office/drawing/2014/main" id="{1390DDD1-9513-5BCA-A8BD-99D8EABF3F2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6349764" y="2739266"/>
            <a:ext cx="5144146" cy="3809037"/>
          </a:xfrm>
          <a:prstGeom prst="rect">
            <a:avLst/>
          </a:prstGeom>
        </p:spPr>
      </p:pic>
    </p:spTree>
    <p:extLst>
      <p:ext uri="{BB962C8B-B14F-4D97-AF65-F5344CB8AC3E}">
        <p14:creationId xmlns:p14="http://schemas.microsoft.com/office/powerpoint/2010/main" val="7592304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0F006A-F841-1986-C996-CBD5C373BE1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B7CD4FF-8D2F-6475-3AF2-306746E4BAAE}"/>
              </a:ext>
            </a:extLst>
          </p:cNvPr>
          <p:cNvSpPr>
            <a:spLocks noGrp="1"/>
          </p:cNvSpPr>
          <p:nvPr>
            <p:ph type="title"/>
          </p:nvPr>
        </p:nvSpPr>
        <p:spPr/>
        <p:txBody>
          <a:bodyPr/>
          <a:lstStyle/>
          <a:p>
            <a:r>
              <a:rPr lang="en-US" dirty="0"/>
              <a:t>Project Need</a:t>
            </a:r>
          </a:p>
        </p:txBody>
      </p:sp>
      <p:sp>
        <p:nvSpPr>
          <p:cNvPr id="3" name="Content Placeholder 2">
            <a:extLst>
              <a:ext uri="{FF2B5EF4-FFF2-40B4-BE49-F238E27FC236}">
                <a16:creationId xmlns:a16="http://schemas.microsoft.com/office/drawing/2014/main" id="{6EDF3F63-BDD0-0151-DF11-CBE86FA1EAFB}"/>
              </a:ext>
            </a:extLst>
          </p:cNvPr>
          <p:cNvSpPr>
            <a:spLocks noGrp="1"/>
          </p:cNvSpPr>
          <p:nvPr>
            <p:ph type="body" sz="quarter" idx="15"/>
          </p:nvPr>
        </p:nvSpPr>
        <p:spPr>
          <a:xfrm flipH="1">
            <a:off x="495300" y="5759451"/>
            <a:ext cx="11018274" cy="977899"/>
          </a:xfrm>
        </p:spPr>
        <p:txBody>
          <a:bodyPr/>
          <a:lstStyle/>
          <a:p>
            <a:r>
              <a:rPr lang="en-US" dirty="0"/>
              <a:t>Key Takeaway: In addition to the proposed Set 1 and Set 2 projects, additional new transmission upgrades would also be needed to serve these additional loads which is beyond the study scope of this EIR.</a:t>
            </a:r>
          </a:p>
        </p:txBody>
      </p:sp>
      <p:sp>
        <p:nvSpPr>
          <p:cNvPr id="4" name="Slide Number Placeholder 3">
            <a:extLst>
              <a:ext uri="{FF2B5EF4-FFF2-40B4-BE49-F238E27FC236}">
                <a16:creationId xmlns:a16="http://schemas.microsoft.com/office/drawing/2014/main" id="{57AAA1E1-6C57-EA48-F900-B28C63902B5B}"/>
              </a:ext>
            </a:extLst>
          </p:cNvPr>
          <p:cNvSpPr>
            <a:spLocks noGrp="1"/>
          </p:cNvSpPr>
          <p:nvPr>
            <p:ph type="sldNum" sz="quarter" idx="12"/>
          </p:nvPr>
        </p:nvSpPr>
        <p:spPr/>
        <p:txBody>
          <a:bodyPr>
            <a:normAutofit/>
          </a:bodyPr>
          <a:lstStyle/>
          <a:p>
            <a:fld id="{1D93BD3E-1E9A-4970-A6F7-E7AC52762E0C}" type="slidenum">
              <a:rPr lang="en-US" smtClean="0"/>
              <a:pPr/>
              <a:t>3</a:t>
            </a:fld>
            <a:endParaRPr lang="en-US"/>
          </a:p>
        </p:txBody>
      </p:sp>
      <p:sp>
        <p:nvSpPr>
          <p:cNvPr id="11" name="Text Placeholder 9">
            <a:extLst>
              <a:ext uri="{FF2B5EF4-FFF2-40B4-BE49-F238E27FC236}">
                <a16:creationId xmlns:a16="http://schemas.microsoft.com/office/drawing/2014/main" id="{E74C78AE-7A79-AB1E-BA94-42B307F85DF1}"/>
              </a:ext>
            </a:extLst>
          </p:cNvPr>
          <p:cNvSpPr>
            <a:spLocks noGrp="1"/>
          </p:cNvSpPr>
          <p:nvPr>
            <p:ph type="body" sz="quarter" idx="16"/>
          </p:nvPr>
        </p:nvSpPr>
        <p:spPr>
          <a:xfrm>
            <a:off x="495300" y="979952"/>
            <a:ext cx="11304024" cy="4495800"/>
          </a:xfrm>
        </p:spPr>
        <p:txBody>
          <a:bodyPr/>
          <a:lstStyle/>
          <a:p>
            <a:pPr>
              <a:spcBef>
                <a:spcPts val="0"/>
              </a:spcBef>
              <a:spcAft>
                <a:spcPts val="1200"/>
              </a:spcAft>
            </a:pPr>
            <a:r>
              <a:rPr lang="en-US" dirty="0"/>
              <a:t>Set 1 North Central and South Central Texas Reliability Project was identified and included in the both 2024 and 2025 Regional Transmission Plan (RTP)</a:t>
            </a:r>
          </a:p>
          <a:p>
            <a:pPr>
              <a:spcBef>
                <a:spcPts val="0"/>
              </a:spcBef>
              <a:spcAft>
                <a:spcPts val="1200"/>
              </a:spcAft>
            </a:pPr>
            <a:r>
              <a:rPr lang="en-US" dirty="0"/>
              <a:t>Set 2 North Central and South Central Texas Reliability Project was identified and included in the 2024 RTP and subset of this project was identified and included in the 2025 RTP</a:t>
            </a:r>
          </a:p>
          <a:p>
            <a:pPr>
              <a:spcBef>
                <a:spcPts val="0"/>
              </a:spcBef>
              <a:spcAft>
                <a:spcPts val="1200"/>
              </a:spcAft>
            </a:pPr>
            <a:r>
              <a:rPr lang="en-US" dirty="0"/>
              <a:t>With the current method of including full Officer Letter Loads in the EIR review, the study area will have over 19 GW of large loads than the 2025 RTP load level (over 18 GW than the 2024 RTP load level)</a:t>
            </a:r>
          </a:p>
          <a:p>
            <a:endParaRPr lang="en-US" dirty="0"/>
          </a:p>
          <a:p>
            <a:endParaRPr lang="en-US" dirty="0"/>
          </a:p>
        </p:txBody>
      </p:sp>
      <p:graphicFrame>
        <p:nvGraphicFramePr>
          <p:cNvPr id="5" name="Table 4">
            <a:extLst>
              <a:ext uri="{FF2B5EF4-FFF2-40B4-BE49-F238E27FC236}">
                <a16:creationId xmlns:a16="http://schemas.microsoft.com/office/drawing/2014/main" id="{04DDB4C1-3725-686D-6BFA-82F73819D291}"/>
              </a:ext>
            </a:extLst>
          </p:cNvPr>
          <p:cNvGraphicFramePr>
            <a:graphicFrameLocks noGrp="1"/>
          </p:cNvGraphicFramePr>
          <p:nvPr>
            <p:extLst>
              <p:ext uri="{D42A27DB-BD31-4B8C-83A1-F6EECF244321}">
                <p14:modId xmlns:p14="http://schemas.microsoft.com/office/powerpoint/2010/main" val="3784552324"/>
              </p:ext>
            </p:extLst>
          </p:nvPr>
        </p:nvGraphicFramePr>
        <p:xfrm>
          <a:off x="2116402" y="3758635"/>
          <a:ext cx="8061820" cy="1645920"/>
        </p:xfrm>
        <a:graphic>
          <a:graphicData uri="http://schemas.openxmlformats.org/drawingml/2006/table">
            <a:tbl>
              <a:tblPr firstRow="1">
                <a:tableStyleId>{5C22544A-7EE6-4342-B048-85BDC9FD1C3A}</a:tableStyleId>
              </a:tblPr>
              <a:tblGrid>
                <a:gridCol w="1798040">
                  <a:extLst>
                    <a:ext uri="{9D8B030D-6E8A-4147-A177-3AD203B41FA5}">
                      <a16:colId xmlns:a16="http://schemas.microsoft.com/office/drawing/2014/main" val="1853163858"/>
                    </a:ext>
                  </a:extLst>
                </a:gridCol>
                <a:gridCol w="2232870">
                  <a:extLst>
                    <a:ext uri="{9D8B030D-6E8A-4147-A177-3AD203B41FA5}">
                      <a16:colId xmlns:a16="http://schemas.microsoft.com/office/drawing/2014/main" val="1129861940"/>
                    </a:ext>
                  </a:extLst>
                </a:gridCol>
                <a:gridCol w="2015455">
                  <a:extLst>
                    <a:ext uri="{9D8B030D-6E8A-4147-A177-3AD203B41FA5}">
                      <a16:colId xmlns:a16="http://schemas.microsoft.com/office/drawing/2014/main" val="162080122"/>
                    </a:ext>
                  </a:extLst>
                </a:gridCol>
                <a:gridCol w="2015455">
                  <a:extLst>
                    <a:ext uri="{9D8B030D-6E8A-4147-A177-3AD203B41FA5}">
                      <a16:colId xmlns:a16="http://schemas.microsoft.com/office/drawing/2014/main" val="2853977616"/>
                    </a:ext>
                  </a:extLst>
                </a:gridCol>
              </a:tblGrid>
              <a:tr h="548640">
                <a:tc>
                  <a:txBody>
                    <a:bodyPr/>
                    <a:lstStyle/>
                    <a:p>
                      <a:pPr algn="ctr" fontAlgn="b">
                        <a:buNone/>
                      </a:pPr>
                      <a:r>
                        <a:rPr lang="en-US" sz="1400" b="1" i="0" u="none" strike="noStrike" baseline="0" dirty="0">
                          <a:solidFill>
                            <a:schemeClr val="bg1"/>
                          </a:solidFill>
                          <a:effectLst/>
                          <a:latin typeface="+mn-lt"/>
                        </a:rPr>
                        <a:t>Weather Zone</a:t>
                      </a:r>
                    </a:p>
                  </a:txBody>
                  <a:tcPr marL="9525" marR="9525" marT="9525" marB="0" anchor="ctr"/>
                </a:tc>
                <a:tc>
                  <a:txBody>
                    <a:bodyPr/>
                    <a:lstStyle/>
                    <a:p>
                      <a:pPr algn="ctr" fontAlgn="b">
                        <a:buNone/>
                      </a:pPr>
                      <a:r>
                        <a:rPr lang="en-US" sz="1400" b="1" i="0" u="none" strike="noStrike" baseline="0" dirty="0">
                          <a:solidFill>
                            <a:schemeClr val="bg1"/>
                          </a:solidFill>
                          <a:effectLst/>
                          <a:latin typeface="+mn-lt"/>
                        </a:rPr>
                        <a:t>EIR Study Load Level</a:t>
                      </a:r>
                    </a:p>
                    <a:p>
                      <a:pPr algn="ctr" fontAlgn="b">
                        <a:buNone/>
                      </a:pPr>
                      <a:r>
                        <a:rPr lang="en-US" sz="1400" b="1" i="0" u="none" strike="noStrike" baseline="0" dirty="0">
                          <a:solidFill>
                            <a:schemeClr val="bg1"/>
                          </a:solidFill>
                          <a:effectLst/>
                          <a:latin typeface="+mn-lt"/>
                        </a:rPr>
                        <a:t>(~MW)</a:t>
                      </a:r>
                    </a:p>
                  </a:txBody>
                  <a:tcPr marL="9525" marR="9525" marT="9525" marB="0" anchor="ctr"/>
                </a:tc>
                <a:tc>
                  <a:txBody>
                    <a:bodyPr/>
                    <a:lstStyle/>
                    <a:p>
                      <a:pPr algn="ctr" fontAlgn="b">
                        <a:buNone/>
                      </a:pPr>
                      <a:r>
                        <a:rPr lang="en-US" sz="1400" b="1" i="0" u="none" strike="noStrike" baseline="0" dirty="0">
                          <a:solidFill>
                            <a:schemeClr val="bg1"/>
                          </a:solidFill>
                          <a:effectLst/>
                          <a:latin typeface="+mn-lt"/>
                        </a:rPr>
                        <a:t>2025 RTP 2031 Load (~MW)</a:t>
                      </a:r>
                    </a:p>
                  </a:txBody>
                  <a:tcPr marL="9525" marR="9525" marT="9525" marB="0" anchor="ctr"/>
                </a:tc>
                <a:tc>
                  <a:txBody>
                    <a:bodyPr/>
                    <a:lstStyle/>
                    <a:p>
                      <a:pPr algn="ctr" fontAlgn="b">
                        <a:buNone/>
                      </a:pPr>
                      <a:r>
                        <a:rPr lang="en-US" sz="1400" b="1" i="0" u="none" strike="noStrike" baseline="0" dirty="0">
                          <a:solidFill>
                            <a:schemeClr val="bg1"/>
                          </a:solidFill>
                          <a:effectLst/>
                          <a:latin typeface="+mn-lt"/>
                        </a:rPr>
                        <a:t>2024 RTP 2030 Load (~MW)</a:t>
                      </a:r>
                    </a:p>
                  </a:txBody>
                  <a:tcPr marL="9525" marR="9525" marT="9525" marB="0" anchor="ctr"/>
                </a:tc>
                <a:extLst>
                  <a:ext uri="{0D108BD9-81ED-4DB2-BD59-A6C34878D82A}">
                    <a16:rowId xmlns:a16="http://schemas.microsoft.com/office/drawing/2014/main" val="1075451814"/>
                  </a:ext>
                </a:extLst>
              </a:tr>
              <a:tr h="274320">
                <a:tc>
                  <a:txBody>
                    <a:bodyPr/>
                    <a:lstStyle/>
                    <a:p>
                      <a:pPr algn="ctr" fontAlgn="b">
                        <a:buNone/>
                      </a:pPr>
                      <a:r>
                        <a:rPr lang="en-US" sz="1400" b="1" i="0" u="none" strike="noStrike" baseline="0" dirty="0">
                          <a:solidFill>
                            <a:schemeClr val="tx2"/>
                          </a:solidFill>
                          <a:effectLst/>
                          <a:latin typeface="+mn-lt"/>
                        </a:rPr>
                        <a:t>East</a:t>
                      </a:r>
                    </a:p>
                  </a:txBody>
                  <a:tcPr marL="0" marR="0" marT="0" marB="0" anchor="ctr"/>
                </a:tc>
                <a:tc>
                  <a:txBody>
                    <a:bodyPr/>
                    <a:lstStyle/>
                    <a:p>
                      <a:pPr algn="ctr" fontAlgn="b">
                        <a:buNone/>
                      </a:pPr>
                      <a:r>
                        <a:rPr lang="en-US" sz="1400" b="0" i="0" u="none" strike="noStrike" baseline="0" dirty="0">
                          <a:solidFill>
                            <a:schemeClr val="tx2"/>
                          </a:solidFill>
                          <a:effectLst/>
                          <a:latin typeface="+mn-lt"/>
                        </a:rPr>
                        <a:t>3,599</a:t>
                      </a:r>
                    </a:p>
                  </a:txBody>
                  <a:tcPr marL="0" marR="0" marT="0" marB="0" anchor="ctr"/>
                </a:tc>
                <a:tc>
                  <a:txBody>
                    <a:bodyPr/>
                    <a:lstStyle/>
                    <a:p>
                      <a:pPr algn="ctr" fontAlgn="b">
                        <a:buNone/>
                      </a:pPr>
                      <a:r>
                        <a:rPr lang="en-US" sz="1400" b="0" i="0" u="none" strike="noStrike" baseline="0" dirty="0">
                          <a:solidFill>
                            <a:schemeClr val="tx2"/>
                          </a:solidFill>
                          <a:effectLst/>
                          <a:latin typeface="+mn-lt"/>
                        </a:rPr>
                        <a:t>3,269</a:t>
                      </a:r>
                    </a:p>
                  </a:txBody>
                  <a:tcPr marL="0" marR="0" marT="0" marB="0" anchor="ctr"/>
                </a:tc>
                <a:tc>
                  <a:txBody>
                    <a:bodyPr/>
                    <a:lstStyle/>
                    <a:p>
                      <a:pPr algn="ctr" fontAlgn="b">
                        <a:buNone/>
                      </a:pPr>
                      <a:r>
                        <a:rPr lang="en-US" sz="1400" b="0" i="0" u="none" strike="noStrike" baseline="0">
                          <a:solidFill>
                            <a:schemeClr val="tx2"/>
                          </a:solidFill>
                          <a:effectLst/>
                          <a:latin typeface="+mn-lt"/>
                        </a:rPr>
                        <a:t>3,756</a:t>
                      </a:r>
                    </a:p>
                  </a:txBody>
                  <a:tcPr marL="0" marR="0" marT="0" marB="0" anchor="ctr"/>
                </a:tc>
                <a:extLst>
                  <a:ext uri="{0D108BD9-81ED-4DB2-BD59-A6C34878D82A}">
                    <a16:rowId xmlns:a16="http://schemas.microsoft.com/office/drawing/2014/main" val="197744644"/>
                  </a:ext>
                </a:extLst>
              </a:tr>
              <a:tr h="274320">
                <a:tc>
                  <a:txBody>
                    <a:bodyPr/>
                    <a:lstStyle/>
                    <a:p>
                      <a:pPr algn="ctr" fontAlgn="b">
                        <a:buNone/>
                      </a:pPr>
                      <a:r>
                        <a:rPr lang="en-US" sz="1400" b="1" i="0" u="none" strike="noStrike" baseline="0" dirty="0">
                          <a:solidFill>
                            <a:schemeClr val="tx2"/>
                          </a:solidFill>
                          <a:effectLst/>
                          <a:latin typeface="+mn-lt"/>
                        </a:rPr>
                        <a:t>North Central</a:t>
                      </a:r>
                    </a:p>
                  </a:txBody>
                  <a:tcPr marL="0" marR="0" marT="0" marB="0" anchor="ctr"/>
                </a:tc>
                <a:tc>
                  <a:txBody>
                    <a:bodyPr/>
                    <a:lstStyle/>
                    <a:p>
                      <a:pPr algn="ctr" fontAlgn="b">
                        <a:buNone/>
                      </a:pPr>
                      <a:r>
                        <a:rPr lang="en-US" sz="1400" b="0" i="0" u="none" strike="noStrike" baseline="0" dirty="0">
                          <a:solidFill>
                            <a:schemeClr val="tx2"/>
                          </a:solidFill>
                          <a:effectLst/>
                          <a:latin typeface="+mn-lt"/>
                        </a:rPr>
                        <a:t>55,410</a:t>
                      </a:r>
                    </a:p>
                  </a:txBody>
                  <a:tcPr marL="0" marR="0" marT="0" marB="0" anchor="ctr"/>
                </a:tc>
                <a:tc>
                  <a:txBody>
                    <a:bodyPr/>
                    <a:lstStyle/>
                    <a:p>
                      <a:pPr algn="ctr" fontAlgn="b">
                        <a:buNone/>
                      </a:pPr>
                      <a:r>
                        <a:rPr lang="en-US" sz="1400" b="0" i="0" u="none" strike="noStrike" baseline="0" dirty="0">
                          <a:solidFill>
                            <a:schemeClr val="tx2"/>
                          </a:solidFill>
                          <a:effectLst/>
                          <a:latin typeface="+mn-lt"/>
                        </a:rPr>
                        <a:t>39,606</a:t>
                      </a:r>
                    </a:p>
                  </a:txBody>
                  <a:tcPr marL="0" marR="0" marT="0" marB="0" anchor="ctr"/>
                </a:tc>
                <a:tc>
                  <a:txBody>
                    <a:bodyPr/>
                    <a:lstStyle/>
                    <a:p>
                      <a:pPr algn="ctr" fontAlgn="b">
                        <a:buNone/>
                      </a:pPr>
                      <a:r>
                        <a:rPr lang="en-US" sz="1400" b="0" i="0" u="none" strike="noStrike" baseline="0" dirty="0">
                          <a:solidFill>
                            <a:schemeClr val="tx2"/>
                          </a:solidFill>
                          <a:effectLst/>
                          <a:latin typeface="+mn-lt"/>
                        </a:rPr>
                        <a:t>46,424</a:t>
                      </a:r>
                    </a:p>
                  </a:txBody>
                  <a:tcPr marL="0" marR="0" marT="0" marB="0" anchor="ctr"/>
                </a:tc>
                <a:extLst>
                  <a:ext uri="{0D108BD9-81ED-4DB2-BD59-A6C34878D82A}">
                    <a16:rowId xmlns:a16="http://schemas.microsoft.com/office/drawing/2014/main" val="283563438"/>
                  </a:ext>
                </a:extLst>
              </a:tr>
              <a:tr h="274320">
                <a:tc>
                  <a:txBody>
                    <a:bodyPr/>
                    <a:lstStyle/>
                    <a:p>
                      <a:pPr algn="ctr" fontAlgn="b">
                        <a:buNone/>
                      </a:pPr>
                      <a:r>
                        <a:rPr lang="en-US" sz="1400" b="1" i="0" u="none" strike="noStrike" baseline="0" dirty="0">
                          <a:solidFill>
                            <a:schemeClr val="tx2"/>
                          </a:solidFill>
                          <a:effectLst/>
                          <a:latin typeface="+mn-lt"/>
                        </a:rPr>
                        <a:t>South Central</a:t>
                      </a:r>
                    </a:p>
                  </a:txBody>
                  <a:tcPr marL="0" marR="0" marT="0" marB="0" anchor="ctr"/>
                </a:tc>
                <a:tc>
                  <a:txBody>
                    <a:bodyPr/>
                    <a:lstStyle/>
                    <a:p>
                      <a:pPr algn="ctr" fontAlgn="b">
                        <a:buNone/>
                      </a:pPr>
                      <a:r>
                        <a:rPr lang="en-US" sz="1400" b="0" i="0" u="none" strike="noStrike" baseline="0" dirty="0">
                          <a:solidFill>
                            <a:schemeClr val="tx2"/>
                          </a:solidFill>
                          <a:effectLst/>
                          <a:latin typeface="+mn-lt"/>
                        </a:rPr>
                        <a:t>30,872</a:t>
                      </a:r>
                    </a:p>
                  </a:txBody>
                  <a:tcPr marL="0" marR="0" marT="0" marB="0" anchor="ctr"/>
                </a:tc>
                <a:tc>
                  <a:txBody>
                    <a:bodyPr/>
                    <a:lstStyle/>
                    <a:p>
                      <a:pPr algn="ctr" fontAlgn="b">
                        <a:buNone/>
                      </a:pPr>
                      <a:r>
                        <a:rPr lang="en-US" sz="1400" b="0" i="0" u="none" strike="noStrike" baseline="0" dirty="0">
                          <a:solidFill>
                            <a:schemeClr val="tx2"/>
                          </a:solidFill>
                          <a:effectLst/>
                          <a:latin typeface="+mn-lt"/>
                        </a:rPr>
                        <a:t>27,969</a:t>
                      </a:r>
                    </a:p>
                  </a:txBody>
                  <a:tcPr marL="0" marR="0" marT="0" marB="0" anchor="ctr"/>
                </a:tc>
                <a:tc>
                  <a:txBody>
                    <a:bodyPr/>
                    <a:lstStyle/>
                    <a:p>
                      <a:pPr algn="ctr" fontAlgn="b">
                        <a:buNone/>
                      </a:pPr>
                      <a:r>
                        <a:rPr lang="en-US" sz="1400" b="0" i="0" u="none" strike="noStrike" baseline="0" dirty="0">
                          <a:solidFill>
                            <a:schemeClr val="tx2"/>
                          </a:solidFill>
                          <a:effectLst/>
                          <a:latin typeface="+mn-lt"/>
                        </a:rPr>
                        <a:t>21,181</a:t>
                      </a:r>
                    </a:p>
                  </a:txBody>
                  <a:tcPr marL="0" marR="0" marT="0" marB="0" anchor="ctr"/>
                </a:tc>
                <a:extLst>
                  <a:ext uri="{0D108BD9-81ED-4DB2-BD59-A6C34878D82A}">
                    <a16:rowId xmlns:a16="http://schemas.microsoft.com/office/drawing/2014/main" val="1148404339"/>
                  </a:ext>
                </a:extLst>
              </a:tr>
              <a:tr h="274320">
                <a:tc>
                  <a:txBody>
                    <a:bodyPr/>
                    <a:lstStyle/>
                    <a:p>
                      <a:pPr algn="ctr" fontAlgn="b">
                        <a:buNone/>
                      </a:pPr>
                      <a:r>
                        <a:rPr lang="en-US" sz="1400" b="1" i="0" u="none" strike="noStrike" baseline="0" dirty="0">
                          <a:solidFill>
                            <a:schemeClr val="tx2"/>
                          </a:solidFill>
                          <a:effectLst/>
                          <a:latin typeface="+mn-lt"/>
                        </a:rPr>
                        <a:t>Total</a:t>
                      </a:r>
                    </a:p>
                  </a:txBody>
                  <a:tcPr marL="0" marR="0" marT="0" marB="0" anchor="ctr"/>
                </a:tc>
                <a:tc>
                  <a:txBody>
                    <a:bodyPr/>
                    <a:lstStyle/>
                    <a:p>
                      <a:pPr algn="ctr" fontAlgn="b">
                        <a:buNone/>
                      </a:pPr>
                      <a:r>
                        <a:rPr lang="en-US" sz="1400" b="0" i="0" u="none" strike="noStrike" baseline="0" dirty="0">
                          <a:solidFill>
                            <a:schemeClr val="tx2"/>
                          </a:solidFill>
                          <a:effectLst/>
                          <a:latin typeface="+mn-lt"/>
                        </a:rPr>
                        <a:t>89,880</a:t>
                      </a:r>
                    </a:p>
                  </a:txBody>
                  <a:tcPr marL="0" marR="0" marT="0" marB="0" anchor="ctr"/>
                </a:tc>
                <a:tc>
                  <a:txBody>
                    <a:bodyPr/>
                    <a:lstStyle/>
                    <a:p>
                      <a:pPr algn="ctr" fontAlgn="b">
                        <a:buNone/>
                      </a:pPr>
                      <a:r>
                        <a:rPr lang="en-US" sz="1400" b="0" i="0" u="none" strike="noStrike" baseline="0" dirty="0">
                          <a:solidFill>
                            <a:schemeClr val="tx2"/>
                          </a:solidFill>
                          <a:effectLst/>
                          <a:latin typeface="+mn-lt"/>
                        </a:rPr>
                        <a:t>70,844</a:t>
                      </a:r>
                    </a:p>
                  </a:txBody>
                  <a:tcPr marL="0" marR="0" marT="0" marB="0" anchor="ctr"/>
                </a:tc>
                <a:tc>
                  <a:txBody>
                    <a:bodyPr/>
                    <a:lstStyle/>
                    <a:p>
                      <a:pPr algn="ctr" fontAlgn="b">
                        <a:buNone/>
                      </a:pPr>
                      <a:r>
                        <a:rPr lang="en-US" sz="1400" b="0" i="0" u="none" strike="noStrike" baseline="0" dirty="0">
                          <a:solidFill>
                            <a:schemeClr val="tx2"/>
                          </a:solidFill>
                          <a:effectLst/>
                          <a:latin typeface="+mn-lt"/>
                        </a:rPr>
                        <a:t>71,361</a:t>
                      </a:r>
                    </a:p>
                  </a:txBody>
                  <a:tcPr marL="0" marR="0" marT="0" marB="0" anchor="ctr"/>
                </a:tc>
                <a:extLst>
                  <a:ext uri="{0D108BD9-81ED-4DB2-BD59-A6C34878D82A}">
                    <a16:rowId xmlns:a16="http://schemas.microsoft.com/office/drawing/2014/main" val="1611324"/>
                  </a:ext>
                </a:extLst>
              </a:tr>
            </a:tbl>
          </a:graphicData>
        </a:graphic>
      </p:graphicFrame>
    </p:spTree>
    <p:extLst>
      <p:ext uri="{BB962C8B-B14F-4D97-AF65-F5344CB8AC3E}">
        <p14:creationId xmlns:p14="http://schemas.microsoft.com/office/powerpoint/2010/main" val="36270511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FE4075-8ED1-F13E-CEBD-78BF50221FB2}"/>
              </a:ext>
            </a:extLst>
          </p:cNvPr>
          <p:cNvSpPr>
            <a:spLocks noGrp="1"/>
          </p:cNvSpPr>
          <p:nvPr>
            <p:ph type="title"/>
          </p:nvPr>
        </p:nvSpPr>
        <p:spPr>
          <a:xfrm>
            <a:off x="1257300" y="457200"/>
            <a:ext cx="10401300" cy="914400"/>
          </a:xfrm>
        </p:spPr>
        <p:txBody>
          <a:bodyPr>
            <a:normAutofit/>
          </a:bodyPr>
          <a:lstStyle/>
          <a:p>
            <a:r>
              <a:rPr lang="en-US" dirty="0"/>
              <a:t>Study Evaluation</a:t>
            </a:r>
          </a:p>
        </p:txBody>
      </p:sp>
      <p:sp>
        <p:nvSpPr>
          <p:cNvPr id="5" name="Slide Number Placeholder 4">
            <a:extLst>
              <a:ext uri="{FF2B5EF4-FFF2-40B4-BE49-F238E27FC236}">
                <a16:creationId xmlns:a16="http://schemas.microsoft.com/office/drawing/2014/main" id="{6E5607A4-78E5-8B94-2EA6-E01388581AD1}"/>
              </a:ext>
            </a:extLst>
          </p:cNvPr>
          <p:cNvSpPr>
            <a:spLocks noGrp="1"/>
          </p:cNvSpPr>
          <p:nvPr>
            <p:ph type="sldNum" sz="quarter" idx="12"/>
          </p:nvPr>
        </p:nvSpPr>
        <p:spPr>
          <a:xfrm>
            <a:off x="11658600" y="6356350"/>
            <a:ext cx="533400" cy="365125"/>
          </a:xfrm>
        </p:spPr>
        <p:txBody>
          <a:bodyPr/>
          <a:lstStyle/>
          <a:p>
            <a:fld id="{BCDE79FB-97BA-492B-8D57-F1373F9ADA95}" type="slidenum">
              <a:rPr lang="en-US" smtClean="0"/>
              <a:pPr/>
              <a:t>4</a:t>
            </a:fld>
            <a:endParaRPr lang="en-US"/>
          </a:p>
        </p:txBody>
      </p:sp>
      <p:sp>
        <p:nvSpPr>
          <p:cNvPr id="6" name="Text Placeholder 5">
            <a:extLst>
              <a:ext uri="{FF2B5EF4-FFF2-40B4-BE49-F238E27FC236}">
                <a16:creationId xmlns:a16="http://schemas.microsoft.com/office/drawing/2014/main" id="{AF37B13C-2A36-8359-3FB3-5197E64C3E1E}"/>
              </a:ext>
            </a:extLst>
          </p:cNvPr>
          <p:cNvSpPr>
            <a:spLocks noGrp="1"/>
          </p:cNvSpPr>
          <p:nvPr>
            <p:ph type="body" sz="quarter" idx="16"/>
          </p:nvPr>
        </p:nvSpPr>
        <p:spPr>
          <a:xfrm>
            <a:off x="495300" y="1676400"/>
            <a:ext cx="11163300" cy="4495800"/>
          </a:xfrm>
        </p:spPr>
        <p:txBody>
          <a:bodyPr/>
          <a:lstStyle/>
          <a:p>
            <a:r>
              <a:rPr lang="en-US" b="1" dirty="0"/>
              <a:t>Group 1</a:t>
            </a:r>
          </a:p>
          <a:p>
            <a:pPr lvl="1"/>
            <a:r>
              <a:rPr lang="en-US" dirty="0"/>
              <a:t>ERCOT has evaluated and included the overlapping upgrades (highlighted on slide 5) as part of the ongoing EIR for the Oncor and LCRA TSC Muscovy and Voss Lake 345/138-kV Project (25RPG009), and these upgrades will not be evaluated as part of this EIR evaluation. Upgrades are listed in </a:t>
            </a:r>
            <a:r>
              <a:rPr lang="en-US" dirty="0">
                <a:hlinkClick r:id="rId3" action="ppaction://hlinksldjump"/>
              </a:rPr>
              <a:t>Appendix A1</a:t>
            </a:r>
            <a:r>
              <a:rPr lang="en-US" dirty="0"/>
              <a:t>.</a:t>
            </a:r>
          </a:p>
          <a:p>
            <a:r>
              <a:rPr lang="en-US" b="1" dirty="0"/>
              <a:t>Group 2</a:t>
            </a:r>
          </a:p>
          <a:p>
            <a:pPr lvl="1"/>
            <a:r>
              <a:rPr lang="en-US" dirty="0"/>
              <a:t>ERCOT conducted an expedited review of the remaining transmission upgrades proposed in the Oncor Set 1 and Set 2 North Central and South Central Texas Reliability Projects based on the reliability need identified in the 2024 and 2025 RTP evaluations, except for the upgrades which Transmission Service Providers (TSPs) commented for alternative. Upgrades are listed in </a:t>
            </a:r>
            <a:r>
              <a:rPr lang="en-US" dirty="0">
                <a:hlinkClick r:id="rId4" action="ppaction://hlinksldjump"/>
              </a:rPr>
              <a:t>Appendix A2</a:t>
            </a:r>
            <a:r>
              <a:rPr lang="en-US" dirty="0"/>
              <a:t>.</a:t>
            </a:r>
          </a:p>
          <a:p>
            <a:r>
              <a:rPr lang="en-US" b="1" dirty="0"/>
              <a:t>Group 3</a:t>
            </a:r>
          </a:p>
          <a:p>
            <a:pPr lvl="1"/>
            <a:r>
              <a:rPr lang="en-US" dirty="0"/>
              <a:t>ERCOT is conducting an independent review for the upgrades that TSPs commented for alternative. Upgrades are listed in </a:t>
            </a:r>
            <a:r>
              <a:rPr lang="en-US" dirty="0">
                <a:hlinkClick r:id="rId5" action="ppaction://hlinksldjump"/>
              </a:rPr>
              <a:t>Appendix A3</a:t>
            </a:r>
            <a:r>
              <a:rPr lang="en-US" dirty="0"/>
              <a:t>. The EIR review for these upgrades is expected to be completed in Q3 2026.</a:t>
            </a:r>
          </a:p>
        </p:txBody>
      </p:sp>
    </p:spTree>
    <p:extLst>
      <p:ext uri="{BB962C8B-B14F-4D97-AF65-F5344CB8AC3E}">
        <p14:creationId xmlns:p14="http://schemas.microsoft.com/office/powerpoint/2010/main" val="14981007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67B16F-B766-DDB1-94D9-03DD6165647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EAB436F-1045-FC28-8632-8D02D3769D1E}"/>
              </a:ext>
            </a:extLst>
          </p:cNvPr>
          <p:cNvSpPr>
            <a:spLocks noGrp="1"/>
          </p:cNvSpPr>
          <p:nvPr>
            <p:ph type="title"/>
          </p:nvPr>
        </p:nvSpPr>
        <p:spPr/>
        <p:txBody>
          <a:bodyPr>
            <a:normAutofit fontScale="90000"/>
          </a:bodyPr>
          <a:lstStyle/>
          <a:p>
            <a:r>
              <a:rPr lang="en-US" dirty="0"/>
              <a:t>Group 2 Upgrades: Subsynchronous Oscillation (SSO) Assessment</a:t>
            </a:r>
            <a:br>
              <a:rPr lang="en-US" dirty="0"/>
            </a:br>
            <a:br>
              <a:rPr lang="en-US" dirty="0"/>
            </a:br>
            <a:endParaRPr lang="en-US" dirty="0"/>
          </a:p>
        </p:txBody>
      </p:sp>
      <p:sp>
        <p:nvSpPr>
          <p:cNvPr id="5" name="Text Placeholder 4">
            <a:extLst>
              <a:ext uri="{FF2B5EF4-FFF2-40B4-BE49-F238E27FC236}">
                <a16:creationId xmlns:a16="http://schemas.microsoft.com/office/drawing/2014/main" id="{6FE82479-54D6-65EE-2846-4AB57B3C6B40}"/>
              </a:ext>
            </a:extLst>
          </p:cNvPr>
          <p:cNvSpPr>
            <a:spLocks noGrp="1"/>
          </p:cNvSpPr>
          <p:nvPr>
            <p:ph type="body" sz="quarter" idx="16"/>
          </p:nvPr>
        </p:nvSpPr>
        <p:spPr>
          <a:xfrm>
            <a:off x="495300" y="1676400"/>
            <a:ext cx="11163300" cy="3829665"/>
          </a:xfrm>
        </p:spPr>
        <p:txBody>
          <a:bodyPr/>
          <a:lstStyle/>
          <a:p>
            <a:r>
              <a:rPr lang="en-US" dirty="0"/>
              <a:t>SSO Assessment Pursuant to Protocol Section 3.22.1.3</a:t>
            </a:r>
          </a:p>
          <a:p>
            <a:pPr lvl="1"/>
            <a:r>
              <a:rPr lang="en-US" dirty="0"/>
              <a:t>ERCOT conducted a SSO screening for Group 2 and found no adverse SSO impacts to the existing and planned generation resources at the time of this study</a:t>
            </a:r>
          </a:p>
          <a:p>
            <a:pPr lvl="1"/>
            <a:endParaRPr lang="en-US" dirty="0"/>
          </a:p>
        </p:txBody>
      </p:sp>
      <p:sp>
        <p:nvSpPr>
          <p:cNvPr id="3" name="Content Placeholder 2">
            <a:extLst>
              <a:ext uri="{FF2B5EF4-FFF2-40B4-BE49-F238E27FC236}">
                <a16:creationId xmlns:a16="http://schemas.microsoft.com/office/drawing/2014/main" id="{5DCDD72E-57AD-31B1-731A-FB9EDE5A40CC}"/>
              </a:ext>
            </a:extLst>
          </p:cNvPr>
          <p:cNvSpPr>
            <a:spLocks noGrp="1"/>
          </p:cNvSpPr>
          <p:nvPr>
            <p:ph type="body" sz="quarter" idx="15"/>
          </p:nvPr>
        </p:nvSpPr>
        <p:spPr>
          <a:xfrm flipH="1">
            <a:off x="495300" y="5879690"/>
            <a:ext cx="11163298" cy="766916"/>
          </a:xfrm>
        </p:spPr>
        <p:txBody>
          <a:bodyPr/>
          <a:lstStyle/>
          <a:p>
            <a:r>
              <a:rPr lang="en-US" dirty="0"/>
              <a:t>Key Takeaway: Group 2 upgrades did not have an adverse SSO impact at the time of the study.</a:t>
            </a:r>
          </a:p>
        </p:txBody>
      </p:sp>
      <p:sp>
        <p:nvSpPr>
          <p:cNvPr id="4" name="Slide Number Placeholder 3">
            <a:extLst>
              <a:ext uri="{FF2B5EF4-FFF2-40B4-BE49-F238E27FC236}">
                <a16:creationId xmlns:a16="http://schemas.microsoft.com/office/drawing/2014/main" id="{EF498A22-50E5-EC3C-0604-6AB53A09DD50}"/>
              </a:ext>
            </a:extLst>
          </p:cNvPr>
          <p:cNvSpPr>
            <a:spLocks noGrp="1"/>
          </p:cNvSpPr>
          <p:nvPr>
            <p:ph type="sldNum" sz="quarter" idx="12"/>
          </p:nvPr>
        </p:nvSpPr>
        <p:spPr/>
        <p:txBody>
          <a:bodyPr>
            <a:normAutofit/>
          </a:bodyPr>
          <a:lstStyle/>
          <a:p>
            <a:fld id="{1D93BD3E-1E9A-4970-A6F7-E7AC52762E0C}" type="slidenum">
              <a:rPr lang="en-US" smtClean="0"/>
              <a:pPr/>
              <a:t>5</a:t>
            </a:fld>
            <a:endParaRPr lang="en-US"/>
          </a:p>
        </p:txBody>
      </p:sp>
    </p:spTree>
    <p:extLst>
      <p:ext uri="{BB962C8B-B14F-4D97-AF65-F5344CB8AC3E}">
        <p14:creationId xmlns:p14="http://schemas.microsoft.com/office/powerpoint/2010/main" val="34999343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53AD77-5763-8FBF-3F45-C198311830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6CD2397-B5BC-92C9-8E37-99B529012292}"/>
              </a:ext>
            </a:extLst>
          </p:cNvPr>
          <p:cNvSpPr>
            <a:spLocks noGrp="1"/>
          </p:cNvSpPr>
          <p:nvPr>
            <p:ph type="title"/>
          </p:nvPr>
        </p:nvSpPr>
        <p:spPr/>
        <p:txBody>
          <a:bodyPr/>
          <a:lstStyle/>
          <a:p>
            <a:r>
              <a:rPr lang="en-US" dirty="0"/>
              <a:t>Group 2 Upgrades: Congestion Analysis and Sensitivity Analysis</a:t>
            </a:r>
          </a:p>
        </p:txBody>
      </p:sp>
      <p:sp>
        <p:nvSpPr>
          <p:cNvPr id="5" name="Text Placeholder 4">
            <a:extLst>
              <a:ext uri="{FF2B5EF4-FFF2-40B4-BE49-F238E27FC236}">
                <a16:creationId xmlns:a16="http://schemas.microsoft.com/office/drawing/2014/main" id="{862D9D35-78ED-39DF-73A8-9F5CE64DD6F3}"/>
              </a:ext>
            </a:extLst>
          </p:cNvPr>
          <p:cNvSpPr>
            <a:spLocks noGrp="1"/>
          </p:cNvSpPr>
          <p:nvPr>
            <p:ph type="body" sz="quarter" idx="16"/>
          </p:nvPr>
        </p:nvSpPr>
        <p:spPr>
          <a:xfrm>
            <a:off x="514350" y="1371600"/>
            <a:ext cx="11163300" cy="4402907"/>
          </a:xfrm>
        </p:spPr>
        <p:txBody>
          <a:bodyPr/>
          <a:lstStyle/>
          <a:p>
            <a:r>
              <a:rPr lang="en-US" dirty="0"/>
              <a:t>Pursuant to Planning Guide 3.1.3</a:t>
            </a:r>
          </a:p>
          <a:p>
            <a:pPr lvl="1"/>
            <a:r>
              <a:rPr lang="en-US" dirty="0"/>
              <a:t>ERCOT shall evaluate if the recommended project will have an impact on system congestion.</a:t>
            </a:r>
          </a:p>
          <a:p>
            <a:pPr lvl="1"/>
            <a:r>
              <a:rPr lang="en-US" dirty="0"/>
              <a:t>ERCOT shall perform a generation sensitivity analysis and evaluate impacts related to the load scaling used in the study on any constraints resulting in project recommendations.</a:t>
            </a:r>
          </a:p>
          <a:p>
            <a:pPr lvl="1"/>
            <a:endParaRPr lang="en-US" dirty="0"/>
          </a:p>
          <a:p>
            <a:pPr marL="0" lvl="1" indent="0">
              <a:buNone/>
            </a:pPr>
            <a:r>
              <a:rPr lang="en-US" sz="2200" dirty="0"/>
              <a:t>ERCOT concluded that:</a:t>
            </a:r>
          </a:p>
          <a:p>
            <a:pPr lvl="1"/>
            <a:r>
              <a:rPr lang="en-US" dirty="0"/>
              <a:t>Group 2 upgrades did not cause any additional congestion within the study area</a:t>
            </a:r>
          </a:p>
          <a:p>
            <a:pPr lvl="1"/>
            <a:r>
              <a:rPr lang="en-US" dirty="0"/>
              <a:t>No potential future generation studied impacts the Group 2 upgrades </a:t>
            </a:r>
          </a:p>
          <a:p>
            <a:pPr lvl="1"/>
            <a:r>
              <a:rPr lang="en-US" dirty="0"/>
              <a:t>The load scaling did not have a material impact on the project need</a:t>
            </a:r>
          </a:p>
          <a:p>
            <a:endParaRPr lang="en-US" dirty="0"/>
          </a:p>
        </p:txBody>
      </p:sp>
      <p:sp>
        <p:nvSpPr>
          <p:cNvPr id="3" name="Content Placeholder 2">
            <a:extLst>
              <a:ext uri="{FF2B5EF4-FFF2-40B4-BE49-F238E27FC236}">
                <a16:creationId xmlns:a16="http://schemas.microsoft.com/office/drawing/2014/main" id="{C82E5101-2CCF-CB37-099F-BD1BFA396155}"/>
              </a:ext>
            </a:extLst>
          </p:cNvPr>
          <p:cNvSpPr>
            <a:spLocks noGrp="1"/>
          </p:cNvSpPr>
          <p:nvPr>
            <p:ph type="body" sz="quarter" idx="15"/>
          </p:nvPr>
        </p:nvSpPr>
        <p:spPr>
          <a:xfrm flipH="1">
            <a:off x="495300" y="5535561"/>
            <a:ext cx="11163298" cy="1052052"/>
          </a:xfrm>
        </p:spPr>
        <p:txBody>
          <a:bodyPr/>
          <a:lstStyle/>
          <a:p>
            <a:r>
              <a:rPr lang="en-US" dirty="0"/>
              <a:t>Key Takeaways: Group 2 upgrades did not cause any additional congestion in the study area. Potential generation did not impact the preferred option and load scaling did not impact the project need.</a:t>
            </a:r>
          </a:p>
        </p:txBody>
      </p:sp>
      <p:sp>
        <p:nvSpPr>
          <p:cNvPr id="4" name="Slide Number Placeholder 3">
            <a:extLst>
              <a:ext uri="{FF2B5EF4-FFF2-40B4-BE49-F238E27FC236}">
                <a16:creationId xmlns:a16="http://schemas.microsoft.com/office/drawing/2014/main" id="{5842C1F7-5935-804E-DBD2-8AA89C4812BB}"/>
              </a:ext>
            </a:extLst>
          </p:cNvPr>
          <p:cNvSpPr>
            <a:spLocks noGrp="1"/>
          </p:cNvSpPr>
          <p:nvPr>
            <p:ph type="sldNum" sz="quarter" idx="12"/>
          </p:nvPr>
        </p:nvSpPr>
        <p:spPr/>
        <p:txBody>
          <a:bodyPr>
            <a:normAutofit/>
          </a:bodyPr>
          <a:lstStyle/>
          <a:p>
            <a:fld id="{1D93BD3E-1E9A-4970-A6F7-E7AC52762E0C}" type="slidenum">
              <a:rPr lang="en-US" smtClean="0"/>
              <a:pPr/>
              <a:t>6</a:t>
            </a:fld>
            <a:endParaRPr lang="en-US"/>
          </a:p>
        </p:txBody>
      </p:sp>
    </p:spTree>
    <p:extLst>
      <p:ext uri="{BB962C8B-B14F-4D97-AF65-F5344CB8AC3E}">
        <p14:creationId xmlns:p14="http://schemas.microsoft.com/office/powerpoint/2010/main" val="782183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5C1121-DBA7-E730-05C7-449CA906CB3D}"/>
              </a:ext>
            </a:extLst>
          </p:cNvPr>
          <p:cNvSpPr>
            <a:spLocks noGrp="1"/>
          </p:cNvSpPr>
          <p:nvPr>
            <p:ph type="title"/>
          </p:nvPr>
        </p:nvSpPr>
        <p:spPr/>
        <p:txBody>
          <a:bodyPr/>
          <a:lstStyle/>
          <a:p>
            <a:r>
              <a:rPr lang="en-US" dirty="0"/>
              <a:t>Overall Project Summary for Group 2 Upgrades</a:t>
            </a:r>
          </a:p>
        </p:txBody>
      </p:sp>
      <p:sp>
        <p:nvSpPr>
          <p:cNvPr id="5" name="Slide Number Placeholder 4">
            <a:extLst>
              <a:ext uri="{FF2B5EF4-FFF2-40B4-BE49-F238E27FC236}">
                <a16:creationId xmlns:a16="http://schemas.microsoft.com/office/drawing/2014/main" id="{2C507181-46A0-AAEF-F418-AB5408FE8892}"/>
              </a:ext>
            </a:extLst>
          </p:cNvPr>
          <p:cNvSpPr>
            <a:spLocks noGrp="1"/>
          </p:cNvSpPr>
          <p:nvPr>
            <p:ph type="sldNum" sz="quarter" idx="12"/>
          </p:nvPr>
        </p:nvSpPr>
        <p:spPr/>
        <p:txBody>
          <a:bodyPr/>
          <a:lstStyle/>
          <a:p>
            <a:fld id="{BCDE79FB-97BA-492B-8D57-F1373F9ADA95}" type="slidenum">
              <a:rPr lang="en-US" smtClean="0"/>
              <a:t>7</a:t>
            </a:fld>
            <a:endParaRPr lang="en-US" dirty="0"/>
          </a:p>
        </p:txBody>
      </p:sp>
      <p:sp>
        <p:nvSpPr>
          <p:cNvPr id="3" name="Text Placeholder 2">
            <a:extLst>
              <a:ext uri="{FF2B5EF4-FFF2-40B4-BE49-F238E27FC236}">
                <a16:creationId xmlns:a16="http://schemas.microsoft.com/office/drawing/2014/main" id="{4F671098-DDF9-97DF-1C07-8289E2E8F290}"/>
              </a:ext>
            </a:extLst>
          </p:cNvPr>
          <p:cNvSpPr>
            <a:spLocks noGrp="1"/>
          </p:cNvSpPr>
          <p:nvPr>
            <p:ph type="body" sz="quarter" idx="16"/>
          </p:nvPr>
        </p:nvSpPr>
        <p:spPr>
          <a:xfrm>
            <a:off x="495300" y="1568245"/>
            <a:ext cx="11163300" cy="3957485"/>
          </a:xfrm>
        </p:spPr>
        <p:txBody>
          <a:bodyPr/>
          <a:lstStyle/>
          <a:p>
            <a:pPr marL="0" lvl="1" indent="0">
              <a:spcAft>
                <a:spcPts val="600"/>
              </a:spcAft>
              <a:buNone/>
            </a:pPr>
            <a:r>
              <a:rPr lang="en-US" sz="2200" dirty="0"/>
              <a:t>Construct approximately 13.8 miles of new 345-kV double-circuit transmission lines, which will require new right of way (ROW);</a:t>
            </a:r>
          </a:p>
          <a:p>
            <a:pPr marL="0" lvl="1" indent="0">
              <a:spcAft>
                <a:spcPts val="600"/>
              </a:spcAft>
              <a:buNone/>
            </a:pPr>
            <a:r>
              <a:rPr lang="en-US" sz="2200" dirty="0"/>
              <a:t>Rebuild approximately 67.0 miles of existing 138-kV single-circuit transmission lines;</a:t>
            </a:r>
          </a:p>
          <a:p>
            <a:pPr marL="0" lvl="1" indent="0">
              <a:spcAft>
                <a:spcPts val="600"/>
              </a:spcAft>
              <a:buNone/>
            </a:pPr>
            <a:r>
              <a:rPr lang="en-US" sz="2200" dirty="0"/>
              <a:t>Rebuild two (2) existing 345/138-kV substations; and</a:t>
            </a:r>
          </a:p>
          <a:p>
            <a:pPr marL="0" lvl="1" indent="0">
              <a:spcAft>
                <a:spcPts val="600"/>
              </a:spcAft>
              <a:buNone/>
            </a:pPr>
            <a:r>
              <a:rPr lang="en-US" sz="2200" dirty="0"/>
              <a:t>Upgrade one (1) existing 345/138-kV autotransformer.</a:t>
            </a:r>
          </a:p>
          <a:p>
            <a:pPr marL="0" lvl="1" indent="0">
              <a:buNone/>
            </a:pPr>
            <a:endParaRPr lang="en-US" sz="2200" dirty="0"/>
          </a:p>
          <a:p>
            <a:pPr marL="0" lvl="1" indent="0">
              <a:buNone/>
            </a:pPr>
            <a:r>
              <a:rPr lang="en-US" sz="2200" dirty="0"/>
              <a:t>Detailed components list in </a:t>
            </a:r>
            <a:r>
              <a:rPr lang="en-US" sz="2200" dirty="0">
                <a:hlinkClick r:id="rId2" action="ppaction://hlinksldjump"/>
              </a:rPr>
              <a:t>Appendix B</a:t>
            </a:r>
            <a:endParaRPr lang="en-US" sz="2200" dirty="0"/>
          </a:p>
        </p:txBody>
      </p:sp>
    </p:spTree>
    <p:extLst>
      <p:ext uri="{BB962C8B-B14F-4D97-AF65-F5344CB8AC3E}">
        <p14:creationId xmlns:p14="http://schemas.microsoft.com/office/powerpoint/2010/main" val="36839512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E700BD-3A1F-F9FF-78E5-DA6A14FF8B5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CCB7583-570E-1FE8-667F-5D88BAE516D7}"/>
              </a:ext>
            </a:extLst>
          </p:cNvPr>
          <p:cNvSpPr>
            <a:spLocks noGrp="1"/>
          </p:cNvSpPr>
          <p:nvPr>
            <p:ph type="title"/>
          </p:nvPr>
        </p:nvSpPr>
        <p:spPr/>
        <p:txBody>
          <a:bodyPr/>
          <a:lstStyle/>
          <a:p>
            <a:r>
              <a:rPr lang="en-US" dirty="0"/>
              <a:t>ERCOT Recommendation</a:t>
            </a:r>
          </a:p>
        </p:txBody>
      </p:sp>
      <p:sp>
        <p:nvSpPr>
          <p:cNvPr id="5" name="Slide Number Placeholder 4">
            <a:extLst>
              <a:ext uri="{FF2B5EF4-FFF2-40B4-BE49-F238E27FC236}">
                <a16:creationId xmlns:a16="http://schemas.microsoft.com/office/drawing/2014/main" id="{9FD1FCC1-84E3-6B26-62EE-C7DE4D632790}"/>
              </a:ext>
            </a:extLst>
          </p:cNvPr>
          <p:cNvSpPr>
            <a:spLocks noGrp="1"/>
          </p:cNvSpPr>
          <p:nvPr>
            <p:ph type="sldNum" sz="quarter" idx="12"/>
          </p:nvPr>
        </p:nvSpPr>
        <p:spPr/>
        <p:txBody>
          <a:bodyPr/>
          <a:lstStyle/>
          <a:p>
            <a:fld id="{BCDE79FB-97BA-492B-8D57-F1373F9ADA95}" type="slidenum">
              <a:rPr lang="en-US" smtClean="0"/>
              <a:t>8</a:t>
            </a:fld>
            <a:endParaRPr lang="en-US" dirty="0"/>
          </a:p>
        </p:txBody>
      </p:sp>
      <p:sp>
        <p:nvSpPr>
          <p:cNvPr id="3" name="Text Placeholder 2">
            <a:extLst>
              <a:ext uri="{FF2B5EF4-FFF2-40B4-BE49-F238E27FC236}">
                <a16:creationId xmlns:a16="http://schemas.microsoft.com/office/drawing/2014/main" id="{88FF379D-C2D8-EF0C-761B-2CBC14A5EBE9}"/>
              </a:ext>
            </a:extLst>
          </p:cNvPr>
          <p:cNvSpPr>
            <a:spLocks noGrp="1"/>
          </p:cNvSpPr>
          <p:nvPr>
            <p:ph type="body" sz="quarter" idx="16"/>
          </p:nvPr>
        </p:nvSpPr>
        <p:spPr>
          <a:xfrm>
            <a:off x="495300" y="1086464"/>
            <a:ext cx="11163300" cy="4495800"/>
          </a:xfrm>
        </p:spPr>
        <p:txBody>
          <a:bodyPr/>
          <a:lstStyle/>
          <a:p>
            <a:r>
              <a:rPr lang="en-US" dirty="0"/>
              <a:t>Based on the review, ERCOT will recommend the Board endorse the Group 2 upgrades to address reliability issues in the North Central, South Central, and East Weather Zones.</a:t>
            </a:r>
          </a:p>
          <a:p>
            <a:endParaRPr lang="en-US" dirty="0"/>
          </a:p>
          <a:p>
            <a:r>
              <a:rPr lang="en-US" dirty="0"/>
              <a:t>TSPs expect to implement the upgrades phases between 2028 to 2034</a:t>
            </a:r>
          </a:p>
          <a:p>
            <a:endParaRPr lang="en-US" dirty="0"/>
          </a:p>
          <a:p>
            <a:r>
              <a:rPr lang="en-US" dirty="0"/>
              <a:t>Estimated Cost: approximately $381.09 million</a:t>
            </a:r>
          </a:p>
          <a:p>
            <a:pPr marL="365760" lvl="1" indent="0">
              <a:buNone/>
            </a:pPr>
            <a:endParaRPr lang="en-US" dirty="0"/>
          </a:p>
          <a:p>
            <a:r>
              <a:rPr lang="en-US" dirty="0"/>
              <a:t>CCN filling would be required for the new Elkton Switch to Shamburger Switch 345-kV double-circuit transmission line for approximately 13.8 miles of new ROW.</a:t>
            </a:r>
          </a:p>
          <a:p>
            <a:endParaRPr lang="en-US" dirty="0"/>
          </a:p>
        </p:txBody>
      </p:sp>
    </p:spTree>
    <p:extLst>
      <p:ext uri="{BB962C8B-B14F-4D97-AF65-F5344CB8AC3E}">
        <p14:creationId xmlns:p14="http://schemas.microsoft.com/office/powerpoint/2010/main" val="38368097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3FF2A0-CAF3-1AD3-C106-E8AA2B20A7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0EE553A-FF12-F026-0981-2370B1BE4F58}"/>
              </a:ext>
            </a:extLst>
          </p:cNvPr>
          <p:cNvSpPr>
            <a:spLocks noGrp="1"/>
          </p:cNvSpPr>
          <p:nvPr>
            <p:ph type="title"/>
          </p:nvPr>
        </p:nvSpPr>
        <p:spPr/>
        <p:txBody>
          <a:bodyPr/>
          <a:lstStyle/>
          <a:p>
            <a:r>
              <a:rPr lang="en-US" dirty="0"/>
              <a:t>ERCOT Recommendation</a:t>
            </a:r>
          </a:p>
        </p:txBody>
      </p:sp>
      <p:sp>
        <p:nvSpPr>
          <p:cNvPr id="5" name="Slide Number Placeholder 4">
            <a:extLst>
              <a:ext uri="{FF2B5EF4-FFF2-40B4-BE49-F238E27FC236}">
                <a16:creationId xmlns:a16="http://schemas.microsoft.com/office/drawing/2014/main" id="{CDEBBB6B-6368-B20D-A720-1B4F7479B355}"/>
              </a:ext>
            </a:extLst>
          </p:cNvPr>
          <p:cNvSpPr>
            <a:spLocks noGrp="1"/>
          </p:cNvSpPr>
          <p:nvPr>
            <p:ph type="sldNum" sz="quarter" idx="12"/>
          </p:nvPr>
        </p:nvSpPr>
        <p:spPr/>
        <p:txBody>
          <a:bodyPr/>
          <a:lstStyle/>
          <a:p>
            <a:fld id="{BCDE79FB-97BA-492B-8D57-F1373F9ADA95}" type="slidenum">
              <a:rPr lang="en-US" smtClean="0"/>
              <a:t>9</a:t>
            </a:fld>
            <a:endParaRPr lang="en-US"/>
          </a:p>
        </p:txBody>
      </p:sp>
      <p:pic>
        <p:nvPicPr>
          <p:cNvPr id="3" name="Graphic 2">
            <a:extLst>
              <a:ext uri="{FF2B5EF4-FFF2-40B4-BE49-F238E27FC236}">
                <a16:creationId xmlns:a16="http://schemas.microsoft.com/office/drawing/2014/main" id="{D9B94D77-B3F4-756A-C742-AA34288437C8}"/>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bwMode="auto">
          <a:xfrm>
            <a:off x="1736323" y="1193144"/>
            <a:ext cx="8719354" cy="4938395"/>
          </a:xfrm>
          <a:prstGeom prst="rect">
            <a:avLst/>
          </a:prstGeom>
        </p:spPr>
      </p:pic>
    </p:spTree>
    <p:extLst>
      <p:ext uri="{BB962C8B-B14F-4D97-AF65-F5344CB8AC3E}">
        <p14:creationId xmlns:p14="http://schemas.microsoft.com/office/powerpoint/2010/main" val="3284842619"/>
      </p:ext>
    </p:extLst>
  </p:cSld>
  <p:clrMapOvr>
    <a:masterClrMapping/>
  </p:clrMapOvr>
</p:sld>
</file>

<file path=ppt/theme/theme1.xml><?xml version="1.0" encoding="utf-8"?>
<a:theme xmlns:a="http://schemas.openxmlformats.org/drawingml/2006/main" name="1_Cover">
  <a:themeElements>
    <a:clrScheme name="ERCOT">
      <a:dk1>
        <a:srgbClr val="000000"/>
      </a:dk1>
      <a:lt1>
        <a:srgbClr val="FFFFFF"/>
      </a:lt1>
      <a:dk2>
        <a:srgbClr val="2D3338"/>
      </a:dk2>
      <a:lt2>
        <a:srgbClr val="FFFFFF"/>
      </a:lt2>
      <a:accent1>
        <a:srgbClr val="003865"/>
      </a:accent1>
      <a:accent2>
        <a:srgbClr val="5B6770"/>
      </a:accent2>
      <a:accent3>
        <a:srgbClr val="26D07C"/>
      </a:accent3>
      <a:accent4>
        <a:srgbClr val="00829B"/>
      </a:accent4>
      <a:accent5>
        <a:srgbClr val="685BC7"/>
      </a:accent5>
      <a:accent6>
        <a:srgbClr val="890C58"/>
      </a:accent6>
      <a:hlink>
        <a:srgbClr val="3996DF"/>
      </a:hlink>
      <a:folHlink>
        <a:srgbClr val="867ED0"/>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RPG Presentation Template" id="{B4478D45-AE08-4B4F-99CF-63600A9D6D50}" vid="{DBF02D57-CED3-4BB8-A699-7870ED500F61}"/>
    </a:ext>
  </a:extLst>
</a:theme>
</file>

<file path=ppt/theme/theme2.xml><?xml version="1.0" encoding="utf-8"?>
<a:theme xmlns:a="http://schemas.openxmlformats.org/drawingml/2006/main" name="Page Design">
  <a:themeElements>
    <a:clrScheme name="ERCOT colors">
      <a:dk1>
        <a:srgbClr val="171A1C"/>
      </a:dk1>
      <a:lt1>
        <a:srgbClr val="FFFFFF"/>
      </a:lt1>
      <a:dk2>
        <a:srgbClr val="4A525A"/>
      </a:dk2>
      <a:lt2>
        <a:srgbClr val="E6EBEF"/>
      </a:lt2>
      <a:accent1>
        <a:srgbClr val="005763"/>
      </a:accent1>
      <a:accent2>
        <a:srgbClr val="3DBED1"/>
      </a:accent2>
      <a:accent3>
        <a:srgbClr val="003865"/>
      </a:accent3>
      <a:accent4>
        <a:srgbClr val="0063B4"/>
      </a:accent4>
      <a:accent5>
        <a:srgbClr val="26D07C"/>
      </a:accent5>
      <a:accent6>
        <a:srgbClr val="867ED0"/>
      </a:accent6>
      <a:hlink>
        <a:srgbClr val="00AEC7"/>
      </a:hlink>
      <a:folHlink>
        <a:srgbClr val="685BC7"/>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RPG Presentation Template" id="{B4478D45-AE08-4B4F-99CF-63600A9D6D50}" vid="{9C6A61ED-5D9D-43DF-AC3E-B0C1060BBB4D}"/>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cf8c9251-373f-4ee3-86cf-d97122226a81" xsi:nil="true"/>
    <Ercot_x002e_comPage xmlns="5f527160-b6a2-448e-b210-55bbe2178a90" xsi:nil="true"/>
    <Audience xmlns="5f527160-b6a2-448e-b210-55bbe2178a90" xsi:nil="true"/>
    <lcf76f155ced4ddcb4097134ff3c332f xmlns="5f527160-b6a2-448e-b210-55bbe2178a90">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9AF51A5998F0944EA03AB587B5B58FD3" ma:contentTypeVersion="18" ma:contentTypeDescription="Create a new document." ma:contentTypeScope="" ma:versionID="b4c82cc175136e5119ebe1daf97aec44">
  <xsd:schema xmlns:xsd="http://www.w3.org/2001/XMLSchema" xmlns:xs="http://www.w3.org/2001/XMLSchema" xmlns:p="http://schemas.microsoft.com/office/2006/metadata/properties" xmlns:ns2="5f527160-b6a2-448e-b210-55bbe2178a90" xmlns:ns3="cf8c9251-373f-4ee3-86cf-d97122226a81" targetNamespace="http://schemas.microsoft.com/office/2006/metadata/properties" ma:root="true" ma:fieldsID="afa9600c437eec4ba113eb804ae8201c" ns2:_="" ns3:_="">
    <xsd:import namespace="5f527160-b6a2-448e-b210-55bbe2178a90"/>
    <xsd:import namespace="cf8c9251-373f-4ee3-86cf-d97122226a8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MediaServiceObjectDetectorVersions" minOccurs="0"/>
                <xsd:element ref="ns3:SharedWithUsers" minOccurs="0"/>
                <xsd:element ref="ns3:SharedWithDetails" minOccurs="0"/>
                <xsd:element ref="ns2:MediaServiceSearchProperties" minOccurs="0"/>
                <xsd:element ref="ns2:MediaServiceGenerationTime" minOccurs="0"/>
                <xsd:element ref="ns2:MediaServiceEventHashCode" minOccurs="0"/>
                <xsd:element ref="ns2:lcf76f155ced4ddcb4097134ff3c332f" minOccurs="0"/>
                <xsd:element ref="ns3:TaxCatchAll" minOccurs="0"/>
                <xsd:element ref="ns2:MediaServiceOCR" minOccurs="0"/>
                <xsd:element ref="ns2:Ercot_x002e_comPage" minOccurs="0"/>
                <xsd:element ref="ns2:Audience"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f527160-b6a2-448e-b210-55bbe2178a9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SearchProperties" ma:index="15" nillable="true" ma:displayName="MediaServiceSearchProperties" ma:hidden="true" ma:internalName="MediaServiceSearchProperties" ma:readOnly="true">
      <xsd:simpleType>
        <xsd:restriction base="dms:Note"/>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a102f585-f336-4ab5-8023-668eed9f00b2"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Ercot_x002e_comPage" ma:index="23" nillable="true" ma:displayName="Ercot.com Page" ma:format="Dropdown" ma:internalName="Ercot_x002e_comPage">
      <xsd:simpleType>
        <xsd:restriction base="dms:Text">
          <xsd:maxLength value="255"/>
        </xsd:restriction>
      </xsd:simpleType>
    </xsd:element>
    <xsd:element name="Audience" ma:index="24" nillable="true" ma:displayName="Audience" ma:format="Dropdown" ma:internalName="Audience">
      <xsd:simpleType>
        <xsd:restriction base="dms:Choice">
          <xsd:enumeration value="Board"/>
          <xsd:enumeration value="Weather"/>
          <xsd:enumeration value="Trending Topics"/>
        </xsd:restriction>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f8c9251-373f-4ee3-86cf-d97122226a81"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c66124c6-af80-4d3b-9935-8f09acb7a830}" ma:internalName="TaxCatchAll" ma:showField="CatchAllData" ma:web="cf8c9251-373f-4ee3-86cf-d97122226a8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21"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E754FD2-17D2-4534-9157-8CFDD0166132}">
  <ds:schemaRefs>
    <ds:schemaRef ds:uri="http://schemas.microsoft.com/office/2006/documentManagement/types"/>
    <ds:schemaRef ds:uri="http://purl.org/dc/elements/1.1/"/>
    <ds:schemaRef ds:uri="http://purl.org/dc/terms/"/>
    <ds:schemaRef ds:uri="http://www.w3.org/XML/1998/namespace"/>
    <ds:schemaRef ds:uri="http://schemas.microsoft.com/office/infopath/2007/PartnerControls"/>
    <ds:schemaRef ds:uri="http://schemas.openxmlformats.org/package/2006/metadata/core-properties"/>
    <ds:schemaRef ds:uri="http://purl.org/dc/dcmitype/"/>
    <ds:schemaRef ds:uri="cf8c9251-373f-4ee3-86cf-d97122226a81"/>
    <ds:schemaRef ds:uri="5f527160-b6a2-448e-b210-55bbe2178a90"/>
    <ds:schemaRef ds:uri="http://schemas.microsoft.com/office/2006/metadata/properties"/>
  </ds:schemaRefs>
</ds:datastoreItem>
</file>

<file path=customXml/itemProps2.xml><?xml version="1.0" encoding="utf-8"?>
<ds:datastoreItem xmlns:ds="http://schemas.openxmlformats.org/officeDocument/2006/customXml" ds:itemID="{6A5F3B15-1EDA-47D5-B690-303F08E28C2F}">
  <ds:schemaRefs>
    <ds:schemaRef ds:uri="http://schemas.microsoft.com/sharepoint/v3/contenttype/forms"/>
  </ds:schemaRefs>
</ds:datastoreItem>
</file>

<file path=customXml/itemProps3.xml><?xml version="1.0" encoding="utf-8"?>
<ds:datastoreItem xmlns:ds="http://schemas.openxmlformats.org/officeDocument/2006/customXml" ds:itemID="{214F09C5-68B6-42DD-A42B-4B647BCFDC5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f527160-b6a2-448e-b210-55bbe2178a90"/>
    <ds:schemaRef ds:uri="cf8c9251-373f-4ee3-86cf-d97122226a8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RPG Presentation Template_2026</Template>
  <TotalTime>7569</TotalTime>
  <Words>2143</Words>
  <Application>Microsoft Office PowerPoint</Application>
  <PresentationFormat>Widescreen</PresentationFormat>
  <Paragraphs>183</Paragraphs>
  <Slides>17</Slides>
  <Notes>8</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17</vt:i4>
      </vt:variant>
    </vt:vector>
  </HeadingPairs>
  <TitlesOfParts>
    <vt:vector size="22" baseType="lpstr">
      <vt:lpstr>Aptos</vt:lpstr>
      <vt:lpstr>Arial</vt:lpstr>
      <vt:lpstr>Wingdings</vt:lpstr>
      <vt:lpstr>1_Cover</vt:lpstr>
      <vt:lpstr>Page Design</vt:lpstr>
      <vt:lpstr>Oncor Electric Delivery Company LLC (Oncor) – Combined Oncor Set 1 North Central &amp; South Central Texas Reliability Project &amp; Oncor Set 2 North Central &amp; South Central Texas Reliability Project (25RPG041 &amp; 25RPG043)    Prabhu Gnanam Director, Grid Planning  Technical Advisory Committee Meeting May 19, 2026</vt:lpstr>
      <vt:lpstr>Overview </vt:lpstr>
      <vt:lpstr>Project Need</vt:lpstr>
      <vt:lpstr>Study Evaluation</vt:lpstr>
      <vt:lpstr>Group 2 Upgrades: Subsynchronous Oscillation (SSO) Assessment  </vt:lpstr>
      <vt:lpstr>Group 2 Upgrades: Congestion Analysis and Sensitivity Analysis</vt:lpstr>
      <vt:lpstr>Overall Project Summary for Group 2 Upgrades</vt:lpstr>
      <vt:lpstr>ERCOT Recommendation</vt:lpstr>
      <vt:lpstr>ERCOT Recommendation</vt:lpstr>
      <vt:lpstr>Thank you! Questions/Comments?</vt:lpstr>
      <vt:lpstr>Appendix</vt:lpstr>
      <vt:lpstr>Appendix A1: Group 1 Upgrades</vt:lpstr>
      <vt:lpstr>Appendix A2: Group 2 Upgrades</vt:lpstr>
      <vt:lpstr>Appendix A3: Group 2 Upgrades</vt:lpstr>
      <vt:lpstr>Appendix B: ERCOT Recommendation</vt:lpstr>
      <vt:lpstr>Appendix B: ERCOT Recommendation (cont.)</vt:lpstr>
      <vt:lpstr>Appendix B: ERCOT Recommendation (cont.)</vt:lpstr>
    </vt:vector>
  </TitlesOfParts>
  <Company>ERCOT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Ahmed, Tanzila</dc:creator>
  <cp:keywords/>
  <cp:lastModifiedBy>Golen, Robert</cp:lastModifiedBy>
  <cp:revision>54</cp:revision>
  <dcterms:created xsi:type="dcterms:W3CDTF">2026-03-30T14:36:41Z</dcterms:created>
  <dcterms:modified xsi:type="dcterms:W3CDTF">2026-05-12T15:05:11Z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0x0101009AF51A5998F0944EA03AB587B5B58FD3</vt:lpwstr>
  </property>
  <property fmtid="{D5CDD505-2E9C-101B-9397-08002B2CF9AE}" pid="3" name="MediaServiceImageTags">
    <vt:lpwstr/>
  </property>
  <property fmtid="{D5CDD505-2E9C-101B-9397-08002B2CF9AE}" pid="4" name="MSIP_Label_c144db1d-993e-40da-980d-6eea152adc50_Enabled">
    <vt:lpwstr>true</vt:lpwstr>
  </property>
  <property fmtid="{D5CDD505-2E9C-101B-9397-08002B2CF9AE}" pid="5" name="MSIP_Label_c144db1d-993e-40da-980d-6eea152adc50_SetDate">
    <vt:lpwstr>2026-02-04T21:33:56Z</vt:lpwstr>
  </property>
  <property fmtid="{D5CDD505-2E9C-101B-9397-08002B2CF9AE}" pid="6" name="MSIP_Label_c144db1d-993e-40da-980d-6eea152adc50_Method">
    <vt:lpwstr>Privileged</vt:lpwstr>
  </property>
  <property fmtid="{D5CDD505-2E9C-101B-9397-08002B2CF9AE}" pid="7" name="MSIP_Label_c144db1d-993e-40da-980d-6eea152adc50_Name">
    <vt:lpwstr>Public</vt:lpwstr>
  </property>
  <property fmtid="{D5CDD505-2E9C-101B-9397-08002B2CF9AE}" pid="8" name="MSIP_Label_c144db1d-993e-40da-980d-6eea152adc50_SiteId">
    <vt:lpwstr>0afb747d-bff7-4596-a9fc-950ef9e0ec45</vt:lpwstr>
  </property>
  <property fmtid="{D5CDD505-2E9C-101B-9397-08002B2CF9AE}" pid="9" name="MSIP_Label_c144db1d-993e-40da-980d-6eea152adc50_ActionId">
    <vt:lpwstr>1d14393e-8913-4215-8969-3d0b24cf798e</vt:lpwstr>
  </property>
  <property fmtid="{D5CDD505-2E9C-101B-9397-08002B2CF9AE}" pid="10" name="MSIP_Label_c144db1d-993e-40da-980d-6eea152adc50_ContentBits">
    <vt:lpwstr>0</vt:lpwstr>
  </property>
  <property fmtid="{D5CDD505-2E9C-101B-9397-08002B2CF9AE}" pid="11" name="MSIP_Label_c144db1d-993e-40da-980d-6eea152adc50_Tag">
    <vt:lpwstr>10, 0, 1, 1</vt:lpwstr>
  </property>
</Properties>
</file>